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3" r:id="rId7"/>
    <p:sldId id="269" r:id="rId8"/>
    <p:sldId id="272" r:id="rId9"/>
    <p:sldId id="273" r:id="rId10"/>
    <p:sldId id="274" r:id="rId11"/>
    <p:sldId id="275" r:id="rId12"/>
    <p:sldId id="265" r:id="rId13"/>
    <p:sldId id="267"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0" autoAdjust="0"/>
    <p:restoredTop sz="94660"/>
  </p:normalViewPr>
  <p:slideViewPr>
    <p:cSldViewPr snapToGrid="0">
      <p:cViewPr varScale="1">
        <p:scale>
          <a:sx n="109" d="100"/>
          <a:sy n="109" d="100"/>
        </p:scale>
        <p:origin x="4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CC37C-F6F1-4209-B4C0-5E49C8DA9DCC}" type="datetimeFigureOut">
              <a:rPr lang="ko-KR" altLang="en-US" smtClean="0"/>
              <a:t>2024-05-02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2C1AB-BC40-449B-8A75-366C422415F9}" type="slidenum">
              <a:rPr lang="ko-KR" altLang="en-US" smtClean="0"/>
              <a:t>‹#›</a:t>
            </a:fld>
            <a:endParaRPr lang="ko-KR" altLang="en-US"/>
          </a:p>
        </p:txBody>
      </p:sp>
    </p:spTree>
    <p:extLst>
      <p:ext uri="{BB962C8B-B14F-4D97-AF65-F5344CB8AC3E}">
        <p14:creationId xmlns:p14="http://schemas.microsoft.com/office/powerpoint/2010/main" val="42329856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595A01-F367-4C32-7916-9BA47E305A0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66EFED2-63D6-F90F-F69A-A799376DC5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C9F475E-562B-AAAE-61E5-956D57429763}"/>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5" name="바닥글 개체 틀 4">
            <a:extLst>
              <a:ext uri="{FF2B5EF4-FFF2-40B4-BE49-F238E27FC236}">
                <a16:creationId xmlns:a16="http://schemas.microsoft.com/office/drawing/2014/main" id="{AE09E755-9BA3-E7F9-2D52-32E08BDE46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3C72C7-945C-B94A-1916-854A99C51ACC}"/>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1102894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2BFF3C-BE4E-CDB0-4387-BA882525F2A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5B5424A-6713-B414-582B-2933641A071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D6E25DC-C7E1-687C-B31C-08C8825210FA}"/>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5" name="바닥글 개체 틀 4">
            <a:extLst>
              <a:ext uri="{FF2B5EF4-FFF2-40B4-BE49-F238E27FC236}">
                <a16:creationId xmlns:a16="http://schemas.microsoft.com/office/drawing/2014/main" id="{B4F3077A-5690-2B73-C3B5-9ADB707EA7A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0A68E5-2099-3267-E728-E82768BD71E8}"/>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1426337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0BB8C84-9ADD-2E73-27DF-5704EE00685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4E9F577-7BAD-1497-4251-8B5756F0520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D5FBE82-9C8D-166D-C74E-23DB35058A27}"/>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5" name="바닥글 개체 틀 4">
            <a:extLst>
              <a:ext uri="{FF2B5EF4-FFF2-40B4-BE49-F238E27FC236}">
                <a16:creationId xmlns:a16="http://schemas.microsoft.com/office/drawing/2014/main" id="{685BF8C0-4476-2510-A45F-EF44FED6A3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D39BDEB-E8F5-F5C4-BD38-234D789E6666}"/>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11123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E73210-CDAE-CEA6-CDB0-57FB4BC0C8F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6A5124E-2A05-57A1-18F9-672A3AB414DF}"/>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D3E3B94-C1FE-A682-A8E9-AAF11BF910E4}"/>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5" name="바닥글 개체 틀 4">
            <a:extLst>
              <a:ext uri="{FF2B5EF4-FFF2-40B4-BE49-F238E27FC236}">
                <a16:creationId xmlns:a16="http://schemas.microsoft.com/office/drawing/2014/main" id="{CEA3DE70-49D0-59A9-49AD-988D0AC7B3B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557636E-3009-7FBD-2CAF-0198B37897F4}"/>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261998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784E65-7C92-5619-6872-88FE35F5F5C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5E6FAA6-33DF-7D36-1B0C-7F46204015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53AB4F9-1074-7574-7F70-549BC055370E}"/>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5" name="바닥글 개체 틀 4">
            <a:extLst>
              <a:ext uri="{FF2B5EF4-FFF2-40B4-BE49-F238E27FC236}">
                <a16:creationId xmlns:a16="http://schemas.microsoft.com/office/drawing/2014/main" id="{6D64E6DF-D29B-0664-D3D3-52D5721DE9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9AF28E6-7924-38F4-86A0-D12A1699222C}"/>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3293058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303915-A39F-B20F-58F9-FC610DA0213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CD848A8-E502-ECE1-422F-4BA4C24CB37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27D81FB-FD61-EDD7-148C-331C3413515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DF4FB8D-54DF-1575-ABA4-E4692BC88E85}"/>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6" name="바닥글 개체 틀 5">
            <a:extLst>
              <a:ext uri="{FF2B5EF4-FFF2-40B4-BE49-F238E27FC236}">
                <a16:creationId xmlns:a16="http://schemas.microsoft.com/office/drawing/2014/main" id="{F12DABD9-B0E3-0601-FA35-E1EA6CE4AE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7A4194-B531-29A0-8C3C-747AE6D8883B}"/>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388640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660CEB-9299-D159-7283-D43B855CEB4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340701A-5E68-1E7F-41C6-F6F67A290E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76F3263-5628-1C6B-B8B2-577E29E756A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47BFD9D-BEC5-5FF6-1A00-62DE4CE71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3F1A3F3-A864-74BF-DC2A-BAD190D4E75B}"/>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92AE735-8399-F6A0-827D-64133A5C40F6}"/>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8" name="바닥글 개체 틀 7">
            <a:extLst>
              <a:ext uri="{FF2B5EF4-FFF2-40B4-BE49-F238E27FC236}">
                <a16:creationId xmlns:a16="http://schemas.microsoft.com/office/drawing/2014/main" id="{C3A4C8E5-36E4-60CD-804D-57D2E73F2090}"/>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02F1A15-D7B1-22F2-5A43-DFD8E3E30F9E}"/>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617514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BC7FB3-33E6-B3BF-06A8-667DFDB8BE4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80B2969-C7E8-BB63-2A78-6DD50402CB4D}"/>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4" name="바닥글 개체 틀 3">
            <a:extLst>
              <a:ext uri="{FF2B5EF4-FFF2-40B4-BE49-F238E27FC236}">
                <a16:creationId xmlns:a16="http://schemas.microsoft.com/office/drawing/2014/main" id="{9B298787-E781-BEBA-7C9B-CC487F75546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2F49588-C164-E176-BC22-A50C1C557EF7}"/>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193649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FED1302-EFE2-F021-D658-CA8D4543411E}"/>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3" name="바닥글 개체 틀 2">
            <a:extLst>
              <a:ext uri="{FF2B5EF4-FFF2-40B4-BE49-F238E27FC236}">
                <a16:creationId xmlns:a16="http://schemas.microsoft.com/office/drawing/2014/main" id="{7E29D8F6-720B-1F99-80EE-C2D6C776256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08BF595-6CA0-9736-433C-2136F65942EA}"/>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37510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0ED781-9ABD-65D6-A7F5-5E9E3A8E9F3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25ED448-D03E-A8AD-51B3-2B2BB6D5A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B2183A0-8D96-E789-3F9A-9BD8F3EA0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DA3EA16-33C0-8FEA-1FA9-D5124198212E}"/>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6" name="바닥글 개체 틀 5">
            <a:extLst>
              <a:ext uri="{FF2B5EF4-FFF2-40B4-BE49-F238E27FC236}">
                <a16:creationId xmlns:a16="http://schemas.microsoft.com/office/drawing/2014/main" id="{39C49663-A5E9-C50A-8EE4-D89BA9038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05BBAA7-515D-C623-B71C-D16459C25E36}"/>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149482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9561C2-A1DC-060B-F41A-A8B9B2B9A78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44EF607-90E7-6B3E-149F-B2C277BEE7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090453-B920-24C4-F426-DBFC5F633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78BCECB-7943-29EF-4A33-B6B7D58F7A25}"/>
              </a:ext>
            </a:extLst>
          </p:cNvPr>
          <p:cNvSpPr>
            <a:spLocks noGrp="1"/>
          </p:cNvSpPr>
          <p:nvPr>
            <p:ph type="dt" sz="half" idx="10"/>
          </p:nvPr>
        </p:nvSpPr>
        <p:spPr/>
        <p:txBody>
          <a:bodyPr/>
          <a:lstStyle/>
          <a:p>
            <a:fld id="{6C1FDC59-106F-429E-BCEF-E0CF2E640BE7}" type="datetimeFigureOut">
              <a:rPr lang="ko-KR" altLang="en-US" smtClean="0"/>
              <a:t>2024-05-02</a:t>
            </a:fld>
            <a:endParaRPr lang="ko-KR" altLang="en-US"/>
          </a:p>
        </p:txBody>
      </p:sp>
      <p:sp>
        <p:nvSpPr>
          <p:cNvPr id="6" name="바닥글 개체 틀 5">
            <a:extLst>
              <a:ext uri="{FF2B5EF4-FFF2-40B4-BE49-F238E27FC236}">
                <a16:creationId xmlns:a16="http://schemas.microsoft.com/office/drawing/2014/main" id="{BECE7B16-8A61-A62F-5DAA-9AC18C97EF5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3AD2673-A026-C7B3-0046-039AF94338F5}"/>
              </a:ext>
            </a:extLst>
          </p:cNvPr>
          <p:cNvSpPr>
            <a:spLocks noGrp="1"/>
          </p:cNvSpPr>
          <p:nvPr>
            <p:ph type="sldNum" sz="quarter" idx="12"/>
          </p:nvPr>
        </p:nvSpPr>
        <p:spPr/>
        <p:txBody>
          <a:body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28239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7C7E2BC-988A-EB5D-28CF-52AD678619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B5A906A-E9A4-5A40-5B2C-C9C11DB24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61DA5D9-C0BB-2E51-E5FD-2A2996836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1FDC59-106F-429E-BCEF-E0CF2E640BE7}" type="datetimeFigureOut">
              <a:rPr lang="ko-KR" altLang="en-US" smtClean="0"/>
              <a:t>2024-05-02</a:t>
            </a:fld>
            <a:endParaRPr lang="ko-KR" altLang="en-US"/>
          </a:p>
        </p:txBody>
      </p:sp>
      <p:sp>
        <p:nvSpPr>
          <p:cNvPr id="5" name="바닥글 개체 틀 4">
            <a:extLst>
              <a:ext uri="{FF2B5EF4-FFF2-40B4-BE49-F238E27FC236}">
                <a16:creationId xmlns:a16="http://schemas.microsoft.com/office/drawing/2014/main" id="{B82DB988-74E4-07A4-3072-9AF61FE69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8B71AFF-6964-D11A-F1E5-E3D82F18EF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802DD3-080A-4904-8052-41E7692A766A}" type="slidenum">
              <a:rPr lang="ko-KR" altLang="en-US" smtClean="0"/>
              <a:t>‹#›</a:t>
            </a:fld>
            <a:endParaRPr lang="ko-KR" altLang="en-US"/>
          </a:p>
        </p:txBody>
      </p:sp>
    </p:spTree>
    <p:extLst>
      <p:ext uri="{BB962C8B-B14F-4D97-AF65-F5344CB8AC3E}">
        <p14:creationId xmlns:p14="http://schemas.microsoft.com/office/powerpoint/2010/main" val="2007420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무지개 보노보노">
            <a:extLst>
              <a:ext uri="{FF2B5EF4-FFF2-40B4-BE49-F238E27FC236}">
                <a16:creationId xmlns:a16="http://schemas.microsoft.com/office/drawing/2014/main" id="{8DEC8AFF-73A6-D64F-43E0-99867EF42257}"/>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9728"/>
            <a:ext cx="12192000" cy="6848272"/>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C6DF7887-50C5-7E63-40E1-F68A4080FDBB}"/>
              </a:ext>
            </a:extLst>
          </p:cNvPr>
          <p:cNvSpPr>
            <a:spLocks noGrp="1"/>
          </p:cNvSpPr>
          <p:nvPr>
            <p:ph type="ctrTitle"/>
          </p:nvPr>
        </p:nvSpPr>
        <p:spPr>
          <a:xfrm>
            <a:off x="1524000" y="1823323"/>
            <a:ext cx="9144000" cy="1038612"/>
          </a:xfrm>
          <a:ln w="57150">
            <a:solidFill>
              <a:srgbClr val="00B0F0"/>
            </a:solidFill>
          </a:ln>
        </p:spPr>
        <p:txBody>
          <a:bodyPr/>
          <a:lstStyle/>
          <a:p>
            <a:r>
              <a:rPr lang="ko-KR" altLang="en-US" dirty="0"/>
              <a:t>이지호 키우기 </a:t>
            </a:r>
            <a:r>
              <a:rPr lang="en-US" altLang="ko-KR" dirty="0"/>
              <a:t>2</a:t>
            </a:r>
            <a:r>
              <a:rPr lang="ko-KR" altLang="en-US" dirty="0"/>
              <a:t>차 발표</a:t>
            </a:r>
          </a:p>
        </p:txBody>
      </p:sp>
      <p:sp>
        <p:nvSpPr>
          <p:cNvPr id="3" name="부제목 2">
            <a:extLst>
              <a:ext uri="{FF2B5EF4-FFF2-40B4-BE49-F238E27FC236}">
                <a16:creationId xmlns:a16="http://schemas.microsoft.com/office/drawing/2014/main" id="{A82460A0-9036-D7F2-D3E0-5B97CF3DF536}"/>
              </a:ext>
            </a:extLst>
          </p:cNvPr>
          <p:cNvSpPr>
            <a:spLocks noGrp="1"/>
          </p:cNvSpPr>
          <p:nvPr>
            <p:ph type="subTitle" idx="1"/>
          </p:nvPr>
        </p:nvSpPr>
        <p:spPr>
          <a:xfrm>
            <a:off x="1524000" y="3807984"/>
            <a:ext cx="9144000" cy="1655762"/>
          </a:xfrm>
        </p:spPr>
        <p:txBody>
          <a:bodyPr/>
          <a:lstStyle/>
          <a:p>
            <a:r>
              <a:rPr lang="ko-KR" altLang="en-US" dirty="0"/>
              <a:t>발표자 </a:t>
            </a:r>
            <a:r>
              <a:rPr lang="en-US" altLang="ko-KR" dirty="0"/>
              <a:t>: 202127064 </a:t>
            </a:r>
            <a:r>
              <a:rPr lang="ko-KR" altLang="en-US" dirty="0"/>
              <a:t>이지호</a:t>
            </a:r>
          </a:p>
        </p:txBody>
      </p:sp>
    </p:spTree>
    <p:extLst>
      <p:ext uri="{BB962C8B-B14F-4D97-AF65-F5344CB8AC3E}">
        <p14:creationId xmlns:p14="http://schemas.microsoft.com/office/powerpoint/2010/main" val="1750648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63BFAA-28C1-F3D9-E0A1-313870F0376C}"/>
              </a:ext>
            </a:extLst>
          </p:cNvPr>
          <p:cNvSpPr txBox="1"/>
          <p:nvPr/>
        </p:nvSpPr>
        <p:spPr>
          <a:xfrm>
            <a:off x="494799" y="298327"/>
            <a:ext cx="11374817" cy="461665"/>
          </a:xfrm>
          <a:prstGeom prst="rect">
            <a:avLst/>
          </a:prstGeom>
          <a:noFill/>
        </p:spPr>
        <p:txBody>
          <a:bodyPr wrap="square" rtlCol="0">
            <a:spAutoFit/>
          </a:bodyPr>
          <a:lstStyle/>
          <a:p>
            <a:r>
              <a:rPr lang="en-US" altLang="ko-KR" sz="2400" b="1" dirty="0"/>
              <a:t>[13 ~ 15</a:t>
            </a:r>
            <a:r>
              <a:rPr lang="ko-KR" altLang="en-US" sz="2400" b="1" dirty="0"/>
              <a:t>강</a:t>
            </a:r>
            <a:r>
              <a:rPr lang="en-US" altLang="ko-KR" sz="2400" b="1" dirty="0"/>
              <a:t>] : </a:t>
            </a:r>
            <a:r>
              <a:rPr lang="ko-KR" altLang="en-US" sz="2400" b="0" i="0" dirty="0">
                <a:effectLst/>
                <a:latin typeface="gg sans"/>
              </a:rPr>
              <a:t>재화 소모량이 급격히 상승되며 </a:t>
            </a:r>
            <a:r>
              <a:rPr lang="ko-KR" altLang="en-US" sz="2400" i="0" dirty="0">
                <a:solidFill>
                  <a:srgbClr val="FF0000"/>
                </a:solidFill>
                <a:effectLst>
                  <a:outerShdw blurRad="38100" dist="38100" dir="2700000" algn="tl">
                    <a:srgbClr val="000000">
                      <a:alpha val="43137"/>
                    </a:srgbClr>
                  </a:outerShdw>
                </a:effectLst>
                <a:latin typeface="gg sans"/>
              </a:rPr>
              <a:t>강화 성공률이 대폭 줄어드는 구간</a:t>
            </a:r>
            <a:r>
              <a:rPr lang="ko-KR" altLang="en-US" sz="2400" i="0" dirty="0">
                <a:solidFill>
                  <a:srgbClr val="FF0000"/>
                </a:solidFill>
                <a:effectLst>
                  <a:outerShdw blurRad="38100" dist="38100" dir="2700000" algn="tl">
                    <a:srgbClr val="000000">
                      <a:alpha val="43137"/>
                    </a:srgbClr>
                  </a:outerShdw>
                </a:effectLst>
              </a:rPr>
              <a:t> </a:t>
            </a:r>
            <a:r>
              <a:rPr lang="en-US" altLang="ko-KR" sz="2400" dirty="0">
                <a:solidFill>
                  <a:srgbClr val="FF0000"/>
                </a:solidFill>
                <a:effectLst>
                  <a:outerShdw blurRad="38100" dist="38100" dir="2700000" algn="tl">
                    <a:srgbClr val="000000">
                      <a:alpha val="43137"/>
                    </a:srgbClr>
                  </a:outerShdw>
                </a:effectLst>
              </a:rPr>
              <a:t> </a:t>
            </a:r>
            <a:endParaRPr lang="ko-KR" altLang="en-US" sz="2400" dirty="0">
              <a:solidFill>
                <a:srgbClr val="FF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C6F6CF34-A898-B9BD-DDB8-6C93682773E9}"/>
              </a:ext>
            </a:extLst>
          </p:cNvPr>
          <p:cNvSpPr txBox="1"/>
          <p:nvPr/>
        </p:nvSpPr>
        <p:spPr>
          <a:xfrm>
            <a:off x="1109610" y="5815674"/>
            <a:ext cx="10956217" cy="830997"/>
          </a:xfrm>
          <a:prstGeom prst="rect">
            <a:avLst/>
          </a:prstGeom>
          <a:noFill/>
        </p:spPr>
        <p:txBody>
          <a:bodyPr wrap="square" rtlCol="0">
            <a:spAutoFit/>
          </a:bodyPr>
          <a:lstStyle/>
          <a:p>
            <a:r>
              <a:rPr lang="ko-KR" altLang="en-US" sz="2400" b="1" dirty="0">
                <a:effectLst>
                  <a:outerShdw blurRad="38100" dist="38100" dir="2700000" algn="tl">
                    <a:srgbClr val="000000">
                      <a:alpha val="43137"/>
                    </a:srgbClr>
                  </a:outerShdw>
                </a:effectLst>
              </a:rPr>
              <a:t>핵심 </a:t>
            </a:r>
            <a:r>
              <a:rPr lang="en-US" altLang="ko-KR" sz="2400" b="1" dirty="0">
                <a:effectLst>
                  <a:outerShdw blurRad="38100" dist="38100" dir="2700000" algn="tl">
                    <a:srgbClr val="000000">
                      <a:alpha val="43137"/>
                    </a:srgbClr>
                  </a:outerShdw>
                </a:effectLst>
              </a:rPr>
              <a:t>: </a:t>
            </a:r>
            <a:r>
              <a:rPr lang="en-US" altLang="ko-KR" sz="2400" b="1" i="0" dirty="0">
                <a:solidFill>
                  <a:srgbClr val="00B050"/>
                </a:solidFill>
                <a:effectLst>
                  <a:outerShdw blurRad="38100" dist="38100" dir="2700000" algn="tl">
                    <a:srgbClr val="000000">
                      <a:alpha val="43137"/>
                    </a:srgbClr>
                  </a:outerShdw>
                </a:effectLst>
                <a:latin typeface="gg sans"/>
              </a:rPr>
              <a:t>3</a:t>
            </a:r>
            <a:r>
              <a:rPr lang="ko-KR" altLang="en-US" sz="2400" b="1" i="0" dirty="0">
                <a:solidFill>
                  <a:srgbClr val="00B050"/>
                </a:solidFill>
                <a:effectLst>
                  <a:outerShdw blurRad="38100" dist="38100" dir="2700000" algn="tl">
                    <a:srgbClr val="000000">
                      <a:alpha val="43137"/>
                    </a:srgbClr>
                  </a:outerShdw>
                </a:effectLst>
                <a:latin typeface="gg sans"/>
              </a:rPr>
              <a:t>단계 던전 보스의 체력과 보상을 적절히 조정</a:t>
            </a:r>
            <a:r>
              <a:rPr lang="ko-KR" altLang="en-US" sz="2400" b="1" i="0" dirty="0">
                <a:effectLst>
                  <a:outerShdw blurRad="38100" dist="38100" dir="2700000" algn="tl">
                    <a:srgbClr val="000000">
                      <a:alpha val="43137"/>
                    </a:srgbClr>
                  </a:outerShdw>
                </a:effectLst>
                <a:latin typeface="gg sans"/>
              </a:rPr>
              <a:t>하여 </a:t>
            </a:r>
            <a:r>
              <a:rPr lang="en-US" altLang="ko-KR" sz="2400" b="1" i="0" dirty="0">
                <a:effectLst>
                  <a:outerShdw blurRad="38100" dist="38100" dir="2700000" algn="tl">
                    <a:srgbClr val="000000">
                      <a:alpha val="43137"/>
                    </a:srgbClr>
                  </a:outerShdw>
                </a:effectLst>
                <a:latin typeface="gg sans"/>
              </a:rPr>
              <a:t>16</a:t>
            </a:r>
            <a:r>
              <a:rPr lang="ko-KR" altLang="en-US" sz="2400" b="1" i="0" dirty="0">
                <a:effectLst>
                  <a:outerShdw blurRad="38100" dist="38100" dir="2700000" algn="tl">
                    <a:srgbClr val="000000">
                      <a:alpha val="43137"/>
                    </a:srgbClr>
                  </a:outerShdw>
                </a:effectLst>
                <a:latin typeface="gg sans"/>
              </a:rPr>
              <a:t>강 이상이 되어야 </a:t>
            </a:r>
            <a:endParaRPr lang="en-US" altLang="ko-KR" sz="2400" b="1" i="0" dirty="0">
              <a:effectLst>
                <a:outerShdw blurRad="38100" dist="38100" dir="2700000" algn="tl">
                  <a:srgbClr val="000000">
                    <a:alpha val="43137"/>
                  </a:srgbClr>
                </a:outerShdw>
              </a:effectLst>
              <a:latin typeface="gg sans"/>
            </a:endParaRPr>
          </a:p>
          <a:p>
            <a:r>
              <a:rPr lang="en-US" altLang="ko-KR" sz="2400" b="1" dirty="0">
                <a:effectLst>
                  <a:outerShdw blurRad="38100" dist="38100" dir="2700000" algn="tl">
                    <a:srgbClr val="000000">
                      <a:alpha val="43137"/>
                    </a:srgbClr>
                  </a:outerShdw>
                </a:effectLst>
                <a:latin typeface="gg sans"/>
              </a:rPr>
              <a:t>        </a:t>
            </a:r>
            <a:r>
              <a:rPr lang="en-US" altLang="ko-KR" sz="2400" b="1" dirty="0" smtClean="0">
                <a:effectLst>
                  <a:outerShdw blurRad="38100" dist="38100" dir="2700000" algn="tl">
                    <a:srgbClr val="000000">
                      <a:alpha val="43137"/>
                    </a:srgbClr>
                  </a:outerShdw>
                </a:effectLst>
                <a:latin typeface="gg sans"/>
              </a:rPr>
              <a:t>  </a:t>
            </a:r>
            <a:r>
              <a:rPr lang="en-US" altLang="ko-KR" sz="2400" b="1" i="0" dirty="0" smtClean="0">
                <a:effectLst>
                  <a:outerShdw blurRad="38100" dist="38100" dir="2700000" algn="tl">
                    <a:srgbClr val="000000">
                      <a:alpha val="43137"/>
                    </a:srgbClr>
                  </a:outerShdw>
                </a:effectLst>
                <a:latin typeface="gg sans"/>
              </a:rPr>
              <a:t>3</a:t>
            </a:r>
            <a:r>
              <a:rPr lang="ko-KR" altLang="en-US" sz="2400" b="1" i="0" dirty="0">
                <a:effectLst>
                  <a:outerShdw blurRad="38100" dist="38100" dir="2700000" algn="tl">
                    <a:srgbClr val="000000">
                      <a:alpha val="43137"/>
                    </a:srgbClr>
                  </a:outerShdw>
                </a:effectLst>
                <a:latin typeface="gg sans"/>
              </a:rPr>
              <a:t>단계 보스를 클리어 할 수 있게 만듦 </a:t>
            </a:r>
            <a:r>
              <a:rPr lang="en-US" altLang="ko-KR" sz="2400" b="1" i="0" dirty="0">
                <a:effectLst>
                  <a:outerShdw blurRad="38100" dist="38100" dir="2700000" algn="tl">
                    <a:srgbClr val="000000">
                      <a:alpha val="43137"/>
                    </a:srgbClr>
                  </a:outerShdw>
                </a:effectLst>
                <a:latin typeface="gg sans"/>
              </a:rPr>
              <a:t>-&gt; 16</a:t>
            </a:r>
            <a:r>
              <a:rPr lang="ko-KR" altLang="en-US" sz="2400" b="1" i="0" dirty="0">
                <a:effectLst>
                  <a:outerShdw blurRad="38100" dist="38100" dir="2700000" algn="tl">
                    <a:srgbClr val="000000">
                      <a:alpha val="43137"/>
                    </a:srgbClr>
                  </a:outerShdw>
                </a:effectLst>
                <a:latin typeface="gg sans"/>
              </a:rPr>
              <a:t>강</a:t>
            </a:r>
            <a:r>
              <a:rPr lang="ko-KR" altLang="en-US" sz="2400" b="1" dirty="0">
                <a:effectLst>
                  <a:outerShdw blurRad="38100" dist="38100" dir="2700000" algn="tl">
                    <a:srgbClr val="000000">
                      <a:alpha val="43137"/>
                    </a:srgbClr>
                  </a:outerShdw>
                </a:effectLst>
                <a:latin typeface="gg sans"/>
              </a:rPr>
              <a:t>의 가치를 올림</a:t>
            </a:r>
            <a:endParaRPr lang="ko-KR" altLang="en-US" sz="2400" b="1" dirty="0">
              <a:effectLst>
                <a:outerShdw blurRad="38100" dist="38100" dir="2700000" algn="tl">
                  <a:srgbClr val="000000">
                    <a:alpha val="43137"/>
                  </a:srgbClr>
                </a:outerShdw>
              </a:effectLst>
            </a:endParaRPr>
          </a:p>
        </p:txBody>
      </p:sp>
      <p:pic>
        <p:nvPicPr>
          <p:cNvPr id="9" name="그림 8">
            <a:extLst>
              <a:ext uri="{FF2B5EF4-FFF2-40B4-BE49-F238E27FC236}">
                <a16:creationId xmlns:a16="http://schemas.microsoft.com/office/drawing/2014/main" id="{93E20EE9-33CF-5590-F166-203DEFA317EB}"/>
              </a:ext>
            </a:extLst>
          </p:cNvPr>
          <p:cNvPicPr>
            <a:picLocks noChangeAspect="1"/>
          </p:cNvPicPr>
          <p:nvPr/>
        </p:nvPicPr>
        <p:blipFill>
          <a:blip r:embed="rId2"/>
          <a:stretch>
            <a:fillRect/>
          </a:stretch>
        </p:blipFill>
        <p:spPr>
          <a:xfrm>
            <a:off x="4542032" y="1705757"/>
            <a:ext cx="6852124" cy="1359137"/>
          </a:xfrm>
          <a:prstGeom prst="rect">
            <a:avLst/>
          </a:prstGeom>
        </p:spPr>
      </p:pic>
      <p:pic>
        <p:nvPicPr>
          <p:cNvPr id="7" name="그림 6">
            <a:extLst>
              <a:ext uri="{FF2B5EF4-FFF2-40B4-BE49-F238E27FC236}">
                <a16:creationId xmlns:a16="http://schemas.microsoft.com/office/drawing/2014/main" id="{D931FDC9-38F1-D926-FA72-C882461E6A4E}"/>
              </a:ext>
            </a:extLst>
          </p:cNvPr>
          <p:cNvPicPr>
            <a:picLocks noChangeAspect="1"/>
          </p:cNvPicPr>
          <p:nvPr/>
        </p:nvPicPr>
        <p:blipFill rotWithShape="1">
          <a:blip r:embed="rId3"/>
          <a:srcRect l="-1" r="1374"/>
          <a:stretch/>
        </p:blipFill>
        <p:spPr>
          <a:xfrm>
            <a:off x="4489250" y="1026215"/>
            <a:ext cx="6892206" cy="717642"/>
          </a:xfrm>
          <a:prstGeom prst="rect">
            <a:avLst/>
          </a:prstGeom>
        </p:spPr>
      </p:pic>
      <p:pic>
        <p:nvPicPr>
          <p:cNvPr id="11" name="그림 10">
            <a:extLst>
              <a:ext uri="{FF2B5EF4-FFF2-40B4-BE49-F238E27FC236}">
                <a16:creationId xmlns:a16="http://schemas.microsoft.com/office/drawing/2014/main" id="{35535AAE-C5CE-F189-4174-336B07420BAF}"/>
              </a:ext>
            </a:extLst>
          </p:cNvPr>
          <p:cNvPicPr>
            <a:picLocks noChangeAspect="1"/>
          </p:cNvPicPr>
          <p:nvPr/>
        </p:nvPicPr>
        <p:blipFill>
          <a:blip r:embed="rId4"/>
          <a:stretch>
            <a:fillRect/>
          </a:stretch>
        </p:blipFill>
        <p:spPr>
          <a:xfrm>
            <a:off x="797844" y="2098342"/>
            <a:ext cx="3049982" cy="1997332"/>
          </a:xfrm>
          <a:prstGeom prst="rect">
            <a:avLst/>
          </a:prstGeom>
        </p:spPr>
      </p:pic>
      <p:pic>
        <p:nvPicPr>
          <p:cNvPr id="6" name="그림 5">
            <a:extLst>
              <a:ext uri="{FF2B5EF4-FFF2-40B4-BE49-F238E27FC236}">
                <a16:creationId xmlns:a16="http://schemas.microsoft.com/office/drawing/2014/main" id="{22F2B5D5-59A6-31EF-B80A-F4A03BB2D7FC}"/>
              </a:ext>
            </a:extLst>
          </p:cNvPr>
          <p:cNvPicPr>
            <a:picLocks noChangeAspect="1"/>
          </p:cNvPicPr>
          <p:nvPr/>
        </p:nvPicPr>
        <p:blipFill>
          <a:blip r:embed="rId5"/>
          <a:stretch>
            <a:fillRect/>
          </a:stretch>
        </p:blipFill>
        <p:spPr>
          <a:xfrm>
            <a:off x="797844" y="1506883"/>
            <a:ext cx="3049982" cy="717642"/>
          </a:xfrm>
          <a:prstGeom prst="rect">
            <a:avLst/>
          </a:prstGeom>
        </p:spPr>
      </p:pic>
      <p:pic>
        <p:nvPicPr>
          <p:cNvPr id="16" name="그림 15">
            <a:extLst>
              <a:ext uri="{FF2B5EF4-FFF2-40B4-BE49-F238E27FC236}">
                <a16:creationId xmlns:a16="http://schemas.microsoft.com/office/drawing/2014/main" id="{672775EA-97F6-CC1E-8EF5-A3C932E92DF4}"/>
              </a:ext>
            </a:extLst>
          </p:cNvPr>
          <p:cNvPicPr>
            <a:picLocks noChangeAspect="1"/>
          </p:cNvPicPr>
          <p:nvPr/>
        </p:nvPicPr>
        <p:blipFill>
          <a:blip r:embed="rId6"/>
          <a:stretch>
            <a:fillRect/>
          </a:stretch>
        </p:blipFill>
        <p:spPr>
          <a:xfrm>
            <a:off x="5076934" y="3664962"/>
            <a:ext cx="6083640" cy="1895497"/>
          </a:xfrm>
          <a:prstGeom prst="rect">
            <a:avLst/>
          </a:prstGeom>
        </p:spPr>
      </p:pic>
      <p:pic>
        <p:nvPicPr>
          <p:cNvPr id="12" name="그림 11">
            <a:extLst>
              <a:ext uri="{FF2B5EF4-FFF2-40B4-BE49-F238E27FC236}">
                <a16:creationId xmlns:a16="http://schemas.microsoft.com/office/drawing/2014/main" id="{6C74C0E1-849C-799F-9643-EAB200AF2863}"/>
              </a:ext>
            </a:extLst>
          </p:cNvPr>
          <p:cNvPicPr>
            <a:picLocks noChangeAspect="1"/>
          </p:cNvPicPr>
          <p:nvPr/>
        </p:nvPicPr>
        <p:blipFill>
          <a:blip r:embed="rId7"/>
          <a:stretch>
            <a:fillRect/>
          </a:stretch>
        </p:blipFill>
        <p:spPr>
          <a:xfrm>
            <a:off x="5029940" y="3187046"/>
            <a:ext cx="6130634" cy="525463"/>
          </a:xfrm>
          <a:prstGeom prst="rect">
            <a:avLst/>
          </a:prstGeom>
        </p:spPr>
      </p:pic>
      <p:sp>
        <p:nvSpPr>
          <p:cNvPr id="3" name="직사각형 2">
            <a:extLst>
              <a:ext uri="{FF2B5EF4-FFF2-40B4-BE49-F238E27FC236}">
                <a16:creationId xmlns:a16="http://schemas.microsoft.com/office/drawing/2014/main" id="{C1C75E3E-E274-A85B-6211-D14D98C57ABA}"/>
              </a:ext>
            </a:extLst>
          </p:cNvPr>
          <p:cNvSpPr/>
          <p:nvPr/>
        </p:nvSpPr>
        <p:spPr>
          <a:xfrm>
            <a:off x="7342445" y="985751"/>
            <a:ext cx="2003461" cy="217047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3AAED376-CE9D-1472-A71F-668DBD6DAF4C}"/>
              </a:ext>
            </a:extLst>
          </p:cNvPr>
          <p:cNvSpPr/>
          <p:nvPr/>
        </p:nvSpPr>
        <p:spPr>
          <a:xfrm>
            <a:off x="8344176" y="3135675"/>
            <a:ext cx="2947124" cy="2500903"/>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Tree>
    <p:extLst>
      <p:ext uri="{BB962C8B-B14F-4D97-AF65-F5344CB8AC3E}">
        <p14:creationId xmlns:p14="http://schemas.microsoft.com/office/powerpoint/2010/main" val="70072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B8330F8-EB65-452E-78E8-28092E176E7C}"/>
              </a:ext>
            </a:extLst>
          </p:cNvPr>
          <p:cNvPicPr>
            <a:picLocks noChangeAspect="1"/>
          </p:cNvPicPr>
          <p:nvPr/>
        </p:nvPicPr>
        <p:blipFill rotWithShape="1">
          <a:blip r:embed="rId2"/>
          <a:srcRect l="650" t="33573"/>
          <a:stretch/>
        </p:blipFill>
        <p:spPr>
          <a:xfrm>
            <a:off x="5547409" y="3212381"/>
            <a:ext cx="3977168" cy="2387239"/>
          </a:xfrm>
          <a:prstGeom prst="rect">
            <a:avLst/>
          </a:prstGeom>
        </p:spPr>
      </p:pic>
      <p:pic>
        <p:nvPicPr>
          <p:cNvPr id="7" name="그림 6">
            <a:extLst>
              <a:ext uri="{FF2B5EF4-FFF2-40B4-BE49-F238E27FC236}">
                <a16:creationId xmlns:a16="http://schemas.microsoft.com/office/drawing/2014/main" id="{1D90632A-B7DC-1035-EA21-2321834AC8A7}"/>
              </a:ext>
            </a:extLst>
          </p:cNvPr>
          <p:cNvPicPr>
            <a:picLocks noChangeAspect="1"/>
          </p:cNvPicPr>
          <p:nvPr/>
        </p:nvPicPr>
        <p:blipFill>
          <a:blip r:embed="rId3"/>
          <a:stretch>
            <a:fillRect/>
          </a:stretch>
        </p:blipFill>
        <p:spPr>
          <a:xfrm>
            <a:off x="1691099" y="1904891"/>
            <a:ext cx="2516354" cy="2703521"/>
          </a:xfrm>
          <a:prstGeom prst="rect">
            <a:avLst/>
          </a:prstGeom>
        </p:spPr>
      </p:pic>
      <p:pic>
        <p:nvPicPr>
          <p:cNvPr id="9" name="그림 8">
            <a:extLst>
              <a:ext uri="{FF2B5EF4-FFF2-40B4-BE49-F238E27FC236}">
                <a16:creationId xmlns:a16="http://schemas.microsoft.com/office/drawing/2014/main" id="{A9A08BDC-FF38-665F-AEB8-93ED8D372947}"/>
              </a:ext>
            </a:extLst>
          </p:cNvPr>
          <p:cNvPicPr>
            <a:picLocks noChangeAspect="1"/>
          </p:cNvPicPr>
          <p:nvPr/>
        </p:nvPicPr>
        <p:blipFill>
          <a:blip r:embed="rId4"/>
          <a:stretch>
            <a:fillRect/>
          </a:stretch>
        </p:blipFill>
        <p:spPr>
          <a:xfrm>
            <a:off x="5288244" y="1421573"/>
            <a:ext cx="4259655" cy="1381196"/>
          </a:xfrm>
          <a:prstGeom prst="rect">
            <a:avLst/>
          </a:prstGeom>
        </p:spPr>
      </p:pic>
      <p:sp>
        <p:nvSpPr>
          <p:cNvPr id="2" name="TextBox 1">
            <a:extLst>
              <a:ext uri="{FF2B5EF4-FFF2-40B4-BE49-F238E27FC236}">
                <a16:creationId xmlns:a16="http://schemas.microsoft.com/office/drawing/2014/main" id="{62067520-10D5-A6B1-38B4-FD55E49212C6}"/>
              </a:ext>
            </a:extLst>
          </p:cNvPr>
          <p:cNvSpPr txBox="1"/>
          <p:nvPr/>
        </p:nvSpPr>
        <p:spPr>
          <a:xfrm>
            <a:off x="856470" y="425004"/>
            <a:ext cx="10479060" cy="461665"/>
          </a:xfrm>
          <a:prstGeom prst="rect">
            <a:avLst/>
          </a:prstGeom>
          <a:noFill/>
        </p:spPr>
        <p:txBody>
          <a:bodyPr wrap="square" rtlCol="0">
            <a:spAutoFit/>
          </a:bodyPr>
          <a:lstStyle/>
          <a:p>
            <a:r>
              <a:rPr lang="en-US" altLang="ko-KR" sz="2400" b="1" dirty="0"/>
              <a:t>[16</a:t>
            </a:r>
            <a:r>
              <a:rPr lang="ko-KR" altLang="en-US" sz="2400" b="1" dirty="0"/>
              <a:t>강 </a:t>
            </a:r>
            <a:r>
              <a:rPr lang="en-US" altLang="ko-KR" sz="2400" b="1" dirty="0"/>
              <a:t>~ ] : </a:t>
            </a:r>
            <a:r>
              <a:rPr lang="ko-KR" altLang="en-US" sz="2400" dirty="0"/>
              <a:t>그동안 모아둔 재화와 복습권을 가지고 </a:t>
            </a:r>
            <a:r>
              <a:rPr lang="en-US" altLang="ko-KR" sz="2400" dirty="0"/>
              <a:t>20</a:t>
            </a:r>
            <a:r>
              <a:rPr lang="ko-KR" altLang="en-US" sz="2400" dirty="0"/>
              <a:t>강에 도전하는 구간</a:t>
            </a:r>
            <a:r>
              <a:rPr lang="en-US" altLang="ko-KR" sz="2400" dirty="0"/>
              <a:t>  </a:t>
            </a:r>
            <a:endParaRPr lang="ko-KR" altLang="en-US" sz="2400" dirty="0"/>
          </a:p>
        </p:txBody>
      </p:sp>
      <p:pic>
        <p:nvPicPr>
          <p:cNvPr id="4" name="그림 3">
            <a:extLst>
              <a:ext uri="{FF2B5EF4-FFF2-40B4-BE49-F238E27FC236}">
                <a16:creationId xmlns:a16="http://schemas.microsoft.com/office/drawing/2014/main" id="{9F709E61-705F-B706-13A6-8405B5382F7B}"/>
              </a:ext>
            </a:extLst>
          </p:cNvPr>
          <p:cNvPicPr>
            <a:picLocks noChangeAspect="1"/>
          </p:cNvPicPr>
          <p:nvPr/>
        </p:nvPicPr>
        <p:blipFill rotWithShape="1">
          <a:blip r:embed="rId5"/>
          <a:srcRect l="-1" r="1374"/>
          <a:stretch/>
        </p:blipFill>
        <p:spPr>
          <a:xfrm>
            <a:off x="5266247" y="983780"/>
            <a:ext cx="4259655" cy="437793"/>
          </a:xfrm>
          <a:prstGeom prst="rect">
            <a:avLst/>
          </a:prstGeom>
        </p:spPr>
      </p:pic>
      <p:pic>
        <p:nvPicPr>
          <p:cNvPr id="5" name="그림 4">
            <a:extLst>
              <a:ext uri="{FF2B5EF4-FFF2-40B4-BE49-F238E27FC236}">
                <a16:creationId xmlns:a16="http://schemas.microsoft.com/office/drawing/2014/main" id="{8D9C6C5D-4E12-F21B-B0E4-4378A582CA2A}"/>
              </a:ext>
            </a:extLst>
          </p:cNvPr>
          <p:cNvPicPr>
            <a:picLocks noChangeAspect="1"/>
          </p:cNvPicPr>
          <p:nvPr/>
        </p:nvPicPr>
        <p:blipFill>
          <a:blip r:embed="rId6"/>
          <a:stretch>
            <a:fillRect/>
          </a:stretch>
        </p:blipFill>
        <p:spPr>
          <a:xfrm>
            <a:off x="1679376" y="1412045"/>
            <a:ext cx="2516354" cy="592083"/>
          </a:xfrm>
          <a:prstGeom prst="rect">
            <a:avLst/>
          </a:prstGeom>
        </p:spPr>
      </p:pic>
      <p:sp>
        <p:nvSpPr>
          <p:cNvPr id="10" name="TextBox 9">
            <a:extLst>
              <a:ext uri="{FF2B5EF4-FFF2-40B4-BE49-F238E27FC236}">
                <a16:creationId xmlns:a16="http://schemas.microsoft.com/office/drawing/2014/main" id="{DB091FE9-9287-D061-A64C-B18F8D13DFC6}"/>
              </a:ext>
            </a:extLst>
          </p:cNvPr>
          <p:cNvSpPr txBox="1"/>
          <p:nvPr/>
        </p:nvSpPr>
        <p:spPr>
          <a:xfrm>
            <a:off x="126714" y="5619570"/>
            <a:ext cx="11938571" cy="830997"/>
          </a:xfrm>
          <a:prstGeom prst="rect">
            <a:avLst/>
          </a:prstGeom>
          <a:noFill/>
        </p:spPr>
        <p:txBody>
          <a:bodyPr wrap="square" rtlCol="0">
            <a:spAutoFit/>
          </a:bodyPr>
          <a:lstStyle/>
          <a:p>
            <a:r>
              <a:rPr lang="ko-KR" altLang="en-US" sz="2400" b="1" dirty="0">
                <a:effectLst>
                  <a:outerShdw blurRad="38100" dist="38100" dir="2700000" algn="tl">
                    <a:srgbClr val="000000">
                      <a:alpha val="43137"/>
                    </a:srgbClr>
                  </a:outerShdw>
                </a:effectLst>
              </a:rPr>
              <a:t>핵심 </a:t>
            </a:r>
            <a:r>
              <a:rPr lang="en-US" altLang="ko-KR" sz="2400" b="1" dirty="0">
                <a:effectLst>
                  <a:outerShdw blurRad="38100" dist="38100" dir="2700000" algn="tl">
                    <a:srgbClr val="000000">
                      <a:alpha val="43137"/>
                    </a:srgbClr>
                  </a:outerShdw>
                </a:effectLst>
              </a:rPr>
              <a:t>: </a:t>
            </a:r>
            <a:r>
              <a:rPr lang="ko-KR" altLang="en-US" sz="2400" b="1" dirty="0">
                <a:effectLst>
                  <a:outerShdw blurRad="38100" dist="38100" dir="2700000" algn="tl">
                    <a:srgbClr val="000000">
                      <a:alpha val="43137"/>
                    </a:srgbClr>
                  </a:outerShdw>
                </a:effectLst>
              </a:rPr>
              <a:t>플레이어가 </a:t>
            </a:r>
            <a:r>
              <a:rPr lang="en-US" altLang="ko-KR" sz="2400" b="1" dirty="0">
                <a:effectLst>
                  <a:outerShdw blurRad="38100" dist="38100" dir="2700000" algn="tl">
                    <a:srgbClr val="000000">
                      <a:alpha val="43137"/>
                    </a:srgbClr>
                  </a:outerShdw>
                </a:effectLst>
              </a:rPr>
              <a:t>16</a:t>
            </a:r>
            <a:r>
              <a:rPr lang="ko-KR" altLang="en-US" sz="2400" b="1" dirty="0">
                <a:effectLst>
                  <a:outerShdw blurRad="38100" dist="38100" dir="2700000" algn="tl">
                    <a:srgbClr val="000000">
                      <a:alpha val="43137"/>
                    </a:srgbClr>
                  </a:outerShdw>
                </a:effectLst>
              </a:rPr>
              <a:t>강 이상부터는 판매 하지 않고</a:t>
            </a:r>
            <a:r>
              <a:rPr lang="en-US" altLang="ko-KR" sz="2400" b="1" dirty="0">
                <a:effectLst>
                  <a:outerShdw blurRad="38100" dist="38100" dir="2700000" algn="tl">
                    <a:srgbClr val="000000">
                      <a:alpha val="43137"/>
                    </a:srgbClr>
                  </a:outerShdw>
                </a:effectLst>
              </a:rPr>
              <a:t> </a:t>
            </a:r>
            <a:r>
              <a:rPr lang="ko-KR" altLang="en-US" sz="2400" b="1" dirty="0">
                <a:effectLst>
                  <a:outerShdw blurRad="38100" dist="38100" dir="2700000" algn="tl">
                    <a:srgbClr val="000000">
                      <a:alpha val="43137"/>
                    </a:srgbClr>
                  </a:outerShdw>
                </a:effectLst>
              </a:rPr>
              <a:t>복습권과 </a:t>
            </a:r>
            <a:endParaRPr lang="en-US" altLang="ko-KR" sz="2400" b="1" dirty="0">
              <a:effectLst>
                <a:outerShdw blurRad="38100" dist="38100" dir="2700000" algn="tl">
                  <a:srgbClr val="000000">
                    <a:alpha val="43137"/>
                  </a:srgbClr>
                </a:outerShdw>
              </a:effectLst>
            </a:endParaRPr>
          </a:p>
          <a:p>
            <a:r>
              <a:rPr lang="en-US" altLang="ko-KR" sz="2400" b="1" dirty="0">
                <a:effectLst>
                  <a:outerShdw blurRad="38100" dist="38100" dir="2700000" algn="tl">
                    <a:srgbClr val="000000">
                      <a:alpha val="43137"/>
                    </a:srgbClr>
                  </a:outerShdw>
                </a:effectLst>
              </a:rPr>
              <a:t>         </a:t>
            </a:r>
            <a:r>
              <a:rPr lang="en-US" altLang="ko-KR" sz="2400" b="1" dirty="0">
                <a:solidFill>
                  <a:srgbClr val="FF0000"/>
                </a:solidFill>
                <a:effectLst>
                  <a:outerShdw blurRad="38100" dist="38100" dir="2700000" algn="tl">
                    <a:srgbClr val="000000">
                      <a:alpha val="43137"/>
                    </a:srgbClr>
                  </a:outerShdw>
                </a:effectLst>
              </a:rPr>
              <a:t>4</a:t>
            </a:r>
            <a:r>
              <a:rPr lang="ko-KR" altLang="en-US" sz="2400" b="1" dirty="0">
                <a:solidFill>
                  <a:srgbClr val="FF0000"/>
                </a:solidFill>
                <a:effectLst>
                  <a:outerShdw blurRad="38100" dist="38100" dir="2700000" algn="tl">
                    <a:srgbClr val="000000">
                      <a:alpha val="43137"/>
                    </a:srgbClr>
                  </a:outerShdw>
                </a:effectLst>
              </a:rPr>
              <a:t>단계 던전 노가다</a:t>
            </a:r>
            <a:r>
              <a:rPr lang="ko-KR" altLang="en-US" sz="2400" b="1" dirty="0">
                <a:effectLst>
                  <a:outerShdw blurRad="38100" dist="38100" dir="2700000" algn="tl">
                    <a:srgbClr val="000000">
                      <a:alpha val="43137"/>
                    </a:srgbClr>
                  </a:outerShdw>
                </a:effectLst>
              </a:rPr>
              <a:t>를 통해 </a:t>
            </a:r>
            <a:r>
              <a:rPr lang="en-US" altLang="ko-KR" sz="2400" b="1" dirty="0">
                <a:solidFill>
                  <a:srgbClr val="00B050"/>
                </a:solidFill>
                <a:effectLst>
                  <a:outerShdw blurRad="38100" dist="38100" dir="2700000" algn="tl">
                    <a:srgbClr val="000000">
                      <a:alpha val="43137"/>
                    </a:srgbClr>
                  </a:outerShdw>
                </a:effectLst>
              </a:rPr>
              <a:t>20</a:t>
            </a:r>
            <a:r>
              <a:rPr lang="ko-KR" altLang="en-US" sz="2400" b="1" dirty="0">
                <a:solidFill>
                  <a:srgbClr val="00B050"/>
                </a:solidFill>
                <a:effectLst>
                  <a:outerShdw blurRad="38100" dist="38100" dir="2700000" algn="tl">
                    <a:srgbClr val="000000">
                      <a:alpha val="43137"/>
                    </a:srgbClr>
                  </a:outerShdw>
                </a:effectLst>
              </a:rPr>
              <a:t>강 달성 후</a:t>
            </a:r>
            <a:r>
              <a:rPr lang="en-US" altLang="ko-KR" sz="2400" b="1" dirty="0">
                <a:solidFill>
                  <a:srgbClr val="00B050"/>
                </a:solidFill>
                <a:effectLst>
                  <a:outerShdw blurRad="38100" dist="38100" dir="2700000" algn="tl">
                    <a:srgbClr val="000000">
                      <a:alpha val="43137"/>
                    </a:srgbClr>
                  </a:outerShdw>
                </a:effectLst>
              </a:rPr>
              <a:t> </a:t>
            </a:r>
            <a:r>
              <a:rPr lang="ko-KR" altLang="en-US" sz="2400" b="1" dirty="0">
                <a:solidFill>
                  <a:srgbClr val="00B050"/>
                </a:solidFill>
                <a:effectLst>
                  <a:outerShdw blurRad="38100" dist="38100" dir="2700000" algn="tl">
                    <a:srgbClr val="000000">
                      <a:alpha val="43137"/>
                    </a:srgbClr>
                  </a:outerShdw>
                </a:effectLst>
              </a:rPr>
              <a:t>최종 던전 단계 클리어</a:t>
            </a:r>
            <a:r>
              <a:rPr lang="ko-KR" altLang="en-US" sz="2400" b="1" dirty="0">
                <a:effectLst>
                  <a:outerShdw blurRad="38100" dist="38100" dir="2700000" algn="tl">
                    <a:srgbClr val="000000">
                      <a:alpha val="43137"/>
                    </a:srgbClr>
                  </a:outerShdw>
                </a:effectLst>
              </a:rPr>
              <a:t>하도록 설정함</a:t>
            </a:r>
            <a:r>
              <a:rPr lang="en-US" altLang="ko-KR" sz="2400" b="1" dirty="0">
                <a:effectLst>
                  <a:outerShdw blurRad="38100" dist="38100" dir="2700000" algn="tl">
                    <a:srgbClr val="000000">
                      <a:alpha val="43137"/>
                    </a:srgbClr>
                  </a:outerShdw>
                </a:effectLst>
              </a:rPr>
              <a:t>.</a:t>
            </a:r>
            <a:endParaRPr lang="ko-KR" altLang="en-US" sz="2400" b="1" dirty="0">
              <a:effectLst>
                <a:outerShdw blurRad="38100" dist="38100" dir="2700000" algn="tl">
                  <a:srgbClr val="000000">
                    <a:alpha val="43137"/>
                  </a:srgbClr>
                </a:outerShdw>
              </a:effectLst>
            </a:endParaRPr>
          </a:p>
        </p:txBody>
      </p:sp>
      <p:pic>
        <p:nvPicPr>
          <p:cNvPr id="3" name="그림 2">
            <a:extLst>
              <a:ext uri="{FF2B5EF4-FFF2-40B4-BE49-F238E27FC236}">
                <a16:creationId xmlns:a16="http://schemas.microsoft.com/office/drawing/2014/main" id="{E0E9321F-314F-872E-9ABB-C149D6043CD3}"/>
              </a:ext>
            </a:extLst>
          </p:cNvPr>
          <p:cNvPicPr>
            <a:picLocks noChangeAspect="1"/>
          </p:cNvPicPr>
          <p:nvPr/>
        </p:nvPicPr>
        <p:blipFill>
          <a:blip r:embed="rId7"/>
          <a:stretch>
            <a:fillRect/>
          </a:stretch>
        </p:blipFill>
        <p:spPr>
          <a:xfrm>
            <a:off x="5521459" y="2932358"/>
            <a:ext cx="4013392" cy="295061"/>
          </a:xfrm>
          <a:prstGeom prst="rect">
            <a:avLst/>
          </a:prstGeom>
        </p:spPr>
      </p:pic>
      <p:sp>
        <p:nvSpPr>
          <p:cNvPr id="6" name="직사각형 5">
            <a:extLst>
              <a:ext uri="{FF2B5EF4-FFF2-40B4-BE49-F238E27FC236}">
                <a16:creationId xmlns:a16="http://schemas.microsoft.com/office/drawing/2014/main" id="{DF2BE970-A4BA-000E-F568-231DF7558D8A}"/>
              </a:ext>
            </a:extLst>
          </p:cNvPr>
          <p:cNvSpPr/>
          <p:nvPr/>
        </p:nvSpPr>
        <p:spPr>
          <a:xfrm>
            <a:off x="7755467" y="3123125"/>
            <a:ext cx="1871134" cy="138119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79327B56-B457-A01C-9C32-BFAF99932952}"/>
              </a:ext>
            </a:extLst>
          </p:cNvPr>
          <p:cNvSpPr/>
          <p:nvPr/>
        </p:nvSpPr>
        <p:spPr>
          <a:xfrm>
            <a:off x="1477931" y="3891955"/>
            <a:ext cx="2942689" cy="830997"/>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아래쪽 10">
            <a:extLst>
              <a:ext uri="{FF2B5EF4-FFF2-40B4-BE49-F238E27FC236}">
                <a16:creationId xmlns:a16="http://schemas.microsoft.com/office/drawing/2014/main" id="{93E426ED-9DE6-1C8E-D498-779F4873AB44}"/>
              </a:ext>
            </a:extLst>
          </p:cNvPr>
          <p:cNvSpPr/>
          <p:nvPr/>
        </p:nvSpPr>
        <p:spPr>
          <a:xfrm>
            <a:off x="1232899" y="2239766"/>
            <a:ext cx="446477" cy="1294544"/>
          </a:xfrm>
          <a:prstGeom prst="downArrow">
            <a:avLst/>
          </a:prstGeom>
          <a:solidFill>
            <a:srgbClr val="00B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7644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a - 무료 연락개 아이콘">
            <a:extLst>
              <a:ext uri="{FF2B5EF4-FFF2-40B4-BE49-F238E27FC236}">
                <a16:creationId xmlns:a16="http://schemas.microsoft.com/office/drawing/2014/main" id="{EA5F370C-4EBB-7B74-7939-B4D47924C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219" y="767219"/>
            <a:ext cx="5323562" cy="532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102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무지개 보노보노">
            <a:extLst>
              <a:ext uri="{FF2B5EF4-FFF2-40B4-BE49-F238E27FC236}">
                <a16:creationId xmlns:a16="http://schemas.microsoft.com/office/drawing/2014/main" id="{B56A3ECE-934B-0511-B843-C2A4B9EEAF4E}"/>
              </a:ext>
            </a:extLst>
          </p:cNvPr>
          <p:cNvPicPr>
            <a:picLocks noChangeAspect="1" noChangeArrowheads="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1" y="0"/>
            <a:ext cx="12192001" cy="70049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DC62A5-2786-6C5B-203D-663A5FC583B4}"/>
              </a:ext>
            </a:extLst>
          </p:cNvPr>
          <p:cNvSpPr txBox="1"/>
          <p:nvPr/>
        </p:nvSpPr>
        <p:spPr>
          <a:xfrm>
            <a:off x="446313" y="2497976"/>
            <a:ext cx="11299371" cy="1862048"/>
          </a:xfrm>
          <a:prstGeom prst="rect">
            <a:avLst/>
          </a:prstGeom>
          <a:noFill/>
        </p:spPr>
        <p:txBody>
          <a:bodyPr wrap="square" rtlCol="0">
            <a:spAutoFit/>
          </a:bodyPr>
          <a:lstStyle/>
          <a:p>
            <a:pPr algn="ctr"/>
            <a:r>
              <a:rPr lang="ko-KR" altLang="en-US" sz="11500" b="1" i="1" dirty="0">
                <a:solidFill>
                  <a:srgbClr val="FF0000"/>
                </a:solidFill>
                <a:effectLst>
                  <a:outerShdw blurRad="38100" dist="38100" dir="2700000" algn="tl">
                    <a:srgbClr val="000000">
                      <a:alpha val="43137"/>
                    </a:srgbClr>
                  </a:outerShdw>
                </a:effectLst>
              </a:rPr>
              <a:t>감사합니다</a:t>
            </a:r>
            <a:r>
              <a:rPr lang="en-US" altLang="ko-KR" sz="11500" b="1" i="1" dirty="0">
                <a:solidFill>
                  <a:srgbClr val="FF0000"/>
                </a:solidFill>
                <a:effectLst>
                  <a:outerShdw blurRad="38100" dist="38100" dir="2700000" algn="tl">
                    <a:srgbClr val="000000">
                      <a:alpha val="43137"/>
                    </a:srgbClr>
                  </a:outerShdw>
                </a:effectLst>
              </a:rPr>
              <a:t>~~!!!</a:t>
            </a:r>
            <a:endParaRPr lang="ko-KR" altLang="en-US" sz="11500" b="1"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3352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3949E0-377A-BB6C-0DBB-DF38848FB485}"/>
              </a:ext>
            </a:extLst>
          </p:cNvPr>
          <p:cNvSpPr txBox="1"/>
          <p:nvPr/>
        </p:nvSpPr>
        <p:spPr>
          <a:xfrm>
            <a:off x="955590" y="614769"/>
            <a:ext cx="2572801" cy="923330"/>
          </a:xfrm>
          <a:prstGeom prst="rect">
            <a:avLst/>
          </a:prstGeom>
          <a:noFill/>
        </p:spPr>
        <p:txBody>
          <a:bodyPr wrap="square" rtlCol="0">
            <a:spAutoFit/>
          </a:bodyPr>
          <a:lstStyle/>
          <a:p>
            <a:r>
              <a:rPr lang="ko-KR" altLang="en-US" sz="5400" dirty="0"/>
              <a:t>목차</a:t>
            </a:r>
          </a:p>
        </p:txBody>
      </p:sp>
      <p:sp>
        <p:nvSpPr>
          <p:cNvPr id="3" name="TextBox 2">
            <a:extLst>
              <a:ext uri="{FF2B5EF4-FFF2-40B4-BE49-F238E27FC236}">
                <a16:creationId xmlns:a16="http://schemas.microsoft.com/office/drawing/2014/main" id="{12A48BEC-341E-5C85-AB7E-79AB7E031FF3}"/>
              </a:ext>
            </a:extLst>
          </p:cNvPr>
          <p:cNvSpPr txBox="1"/>
          <p:nvPr/>
        </p:nvSpPr>
        <p:spPr>
          <a:xfrm>
            <a:off x="955590" y="1842026"/>
            <a:ext cx="6870357" cy="3785652"/>
          </a:xfrm>
          <a:prstGeom prst="rect">
            <a:avLst/>
          </a:prstGeom>
          <a:noFill/>
        </p:spPr>
        <p:txBody>
          <a:bodyPr wrap="square" rtlCol="0">
            <a:spAutoFit/>
          </a:bodyPr>
          <a:lstStyle/>
          <a:p>
            <a:pPr marL="285750" indent="-285750">
              <a:buFont typeface="Arial" panose="020B0604020202020204" pitchFamily="34" charset="0"/>
              <a:buChar char="•"/>
            </a:pPr>
            <a:r>
              <a:rPr lang="ko-KR" altLang="en-US" sz="4000" smtClean="0"/>
              <a:t>게임 업데이트 </a:t>
            </a:r>
            <a:r>
              <a:rPr lang="ko-KR" altLang="en-US" sz="4000" dirty="0"/>
              <a:t>내용 소개</a:t>
            </a:r>
            <a:endParaRPr lang="en-US" altLang="ko-KR" sz="4000" dirty="0"/>
          </a:p>
          <a:p>
            <a:pPr marL="285750" indent="-285750">
              <a:buFont typeface="Arial" panose="020B0604020202020204" pitchFamily="34" charset="0"/>
              <a:buChar char="•"/>
            </a:pPr>
            <a:endParaRPr lang="en-US" altLang="ko-KR" sz="4000" dirty="0"/>
          </a:p>
          <a:p>
            <a:pPr marL="285750" indent="-285750">
              <a:buFont typeface="Arial" panose="020B0604020202020204" pitchFamily="34" charset="0"/>
              <a:buChar char="•"/>
            </a:pPr>
            <a:r>
              <a:rPr lang="ko-KR" altLang="en-US" sz="4000" dirty="0" err="1"/>
              <a:t>인게임</a:t>
            </a:r>
            <a:r>
              <a:rPr lang="ko-KR" altLang="en-US" sz="4000" dirty="0"/>
              <a:t> 플레이</a:t>
            </a:r>
            <a:endParaRPr lang="en-US" altLang="ko-KR" sz="4000" dirty="0"/>
          </a:p>
          <a:p>
            <a:endParaRPr lang="en-US" altLang="ko-KR" sz="4000" dirty="0" smtClean="0"/>
          </a:p>
          <a:p>
            <a:pPr marL="285750" indent="-285750">
              <a:buFont typeface="Arial" panose="020B0604020202020204" pitchFamily="34" charset="0"/>
              <a:buChar char="•"/>
            </a:pPr>
            <a:r>
              <a:rPr lang="ko-KR" altLang="en-US" sz="4000" dirty="0" smtClean="0"/>
              <a:t>초기 기획 </a:t>
            </a:r>
            <a:r>
              <a:rPr lang="ko-KR" altLang="en-US" sz="4000" dirty="0"/>
              <a:t>의도</a:t>
            </a:r>
            <a:endParaRPr lang="en-US" altLang="ko-KR" sz="4000" dirty="0"/>
          </a:p>
          <a:p>
            <a:endParaRPr lang="en-US" altLang="ko-KR" sz="4000" dirty="0"/>
          </a:p>
        </p:txBody>
      </p:sp>
    </p:spTree>
    <p:extLst>
      <p:ext uri="{BB962C8B-B14F-4D97-AF65-F5344CB8AC3E}">
        <p14:creationId xmlns:p14="http://schemas.microsoft.com/office/powerpoint/2010/main" val="1470172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BA9A1-4F09-FDEC-9649-0195F4C8F198}"/>
              </a:ext>
            </a:extLst>
          </p:cNvPr>
          <p:cNvSpPr txBox="1"/>
          <p:nvPr/>
        </p:nvSpPr>
        <p:spPr>
          <a:xfrm>
            <a:off x="1355035" y="2553272"/>
            <a:ext cx="9481929" cy="1323439"/>
          </a:xfrm>
          <a:prstGeom prst="rect">
            <a:avLst/>
          </a:prstGeom>
          <a:noFill/>
        </p:spPr>
        <p:txBody>
          <a:bodyPr wrap="square" rtlCol="0">
            <a:spAutoFit/>
          </a:bodyPr>
          <a:lstStyle/>
          <a:p>
            <a:pPr algn="ctr"/>
            <a:r>
              <a:rPr lang="ko-KR" altLang="en-US" sz="4000" b="1" dirty="0"/>
              <a:t>여러분들은 강화하기 게임의 재미요소가 뭐라고 생각하시나요</a:t>
            </a:r>
            <a:r>
              <a:rPr lang="en-US" altLang="ko-KR" sz="4000" b="1" dirty="0"/>
              <a:t>??</a:t>
            </a:r>
            <a:endParaRPr lang="ko-KR" altLang="en-US" sz="4000" b="1" dirty="0"/>
          </a:p>
        </p:txBody>
      </p:sp>
      <p:pic>
        <p:nvPicPr>
          <p:cNvPr id="6" name="그림 5">
            <a:extLst>
              <a:ext uri="{FF2B5EF4-FFF2-40B4-BE49-F238E27FC236}">
                <a16:creationId xmlns:a16="http://schemas.microsoft.com/office/drawing/2014/main" id="{CE5E1F0B-01C0-13B6-6804-4DA44B66B549}"/>
              </a:ext>
            </a:extLst>
          </p:cNvPr>
          <p:cNvPicPr>
            <a:picLocks noChangeAspect="1"/>
          </p:cNvPicPr>
          <p:nvPr/>
        </p:nvPicPr>
        <p:blipFill>
          <a:blip r:embed="rId2"/>
          <a:stretch>
            <a:fillRect/>
          </a:stretch>
        </p:blipFill>
        <p:spPr>
          <a:xfrm>
            <a:off x="1570992" y="291969"/>
            <a:ext cx="9050013" cy="5696745"/>
          </a:xfrm>
          <a:prstGeom prst="rect">
            <a:avLst/>
          </a:prstGeom>
        </p:spPr>
      </p:pic>
      <p:sp>
        <p:nvSpPr>
          <p:cNvPr id="7" name="화살표: 오른쪽 6">
            <a:extLst>
              <a:ext uri="{FF2B5EF4-FFF2-40B4-BE49-F238E27FC236}">
                <a16:creationId xmlns:a16="http://schemas.microsoft.com/office/drawing/2014/main" id="{05E8537A-16C4-8921-EC94-088538D2DD8F}"/>
              </a:ext>
            </a:extLst>
          </p:cNvPr>
          <p:cNvSpPr/>
          <p:nvPr/>
        </p:nvSpPr>
        <p:spPr>
          <a:xfrm>
            <a:off x="2956007" y="2649930"/>
            <a:ext cx="2130359" cy="9681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400" dirty="0"/>
              <a:t>예쁜 디자인</a:t>
            </a:r>
          </a:p>
        </p:txBody>
      </p:sp>
      <p:sp>
        <p:nvSpPr>
          <p:cNvPr id="9" name="화살표: 왼쪽 8">
            <a:extLst>
              <a:ext uri="{FF2B5EF4-FFF2-40B4-BE49-F238E27FC236}">
                <a16:creationId xmlns:a16="http://schemas.microsoft.com/office/drawing/2014/main" id="{96257CDE-5976-D692-F131-959526930CF4}"/>
              </a:ext>
            </a:extLst>
          </p:cNvPr>
          <p:cNvSpPr/>
          <p:nvPr/>
        </p:nvSpPr>
        <p:spPr>
          <a:xfrm>
            <a:off x="10020822" y="5233481"/>
            <a:ext cx="2129424" cy="1095562"/>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400" dirty="0"/>
              <a:t>축적되는 돈</a:t>
            </a:r>
          </a:p>
        </p:txBody>
      </p:sp>
    </p:spTree>
    <p:extLst>
      <p:ext uri="{BB962C8B-B14F-4D97-AF65-F5344CB8AC3E}">
        <p14:creationId xmlns:p14="http://schemas.microsoft.com/office/powerpoint/2010/main" val="90181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186FAA1-DF58-65E9-6C67-8B3C5B7C405A}"/>
              </a:ext>
            </a:extLst>
          </p:cNvPr>
          <p:cNvPicPr>
            <a:picLocks noChangeAspect="1"/>
          </p:cNvPicPr>
          <p:nvPr/>
        </p:nvPicPr>
        <p:blipFill>
          <a:blip r:embed="rId2"/>
          <a:stretch>
            <a:fillRect/>
          </a:stretch>
        </p:blipFill>
        <p:spPr>
          <a:xfrm>
            <a:off x="652669" y="2221101"/>
            <a:ext cx="6264966" cy="4636899"/>
          </a:xfrm>
          <a:prstGeom prst="rect">
            <a:avLst/>
          </a:prstGeom>
        </p:spPr>
      </p:pic>
      <p:sp>
        <p:nvSpPr>
          <p:cNvPr id="4" name="생각 풍선: 구름 모양 3">
            <a:extLst>
              <a:ext uri="{FF2B5EF4-FFF2-40B4-BE49-F238E27FC236}">
                <a16:creationId xmlns:a16="http://schemas.microsoft.com/office/drawing/2014/main" id="{96526470-4E80-ADC8-2451-35300E3F8D74}"/>
              </a:ext>
            </a:extLst>
          </p:cNvPr>
          <p:cNvSpPr/>
          <p:nvPr/>
        </p:nvSpPr>
        <p:spPr>
          <a:xfrm>
            <a:off x="4965700" y="135694"/>
            <a:ext cx="7061199" cy="3786340"/>
          </a:xfrm>
          <a:prstGeom prst="cloudCallout">
            <a:avLst>
              <a:gd name="adj1" fmla="val -22996"/>
              <a:gd name="adj2" fmla="val 65816"/>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b="1" dirty="0"/>
              <a:t>예쁜 디자인과 축적되는 돈이라는 요소만으로 </a:t>
            </a:r>
            <a:endParaRPr lang="en-US" altLang="ko-KR" sz="3200" b="1" dirty="0"/>
          </a:p>
          <a:p>
            <a:pPr algn="ctr"/>
            <a:r>
              <a:rPr lang="ko-KR" altLang="en-US" sz="3200" b="1" dirty="0"/>
              <a:t>플레이어들이 큰 흥미를 느낄 수 있을까</a:t>
            </a:r>
            <a:r>
              <a:rPr lang="en-US" altLang="ko-KR" sz="3200" b="1" dirty="0"/>
              <a:t>??</a:t>
            </a:r>
            <a:endParaRPr lang="ko-KR" altLang="en-US" sz="3200" b="1" dirty="0"/>
          </a:p>
        </p:txBody>
      </p:sp>
      <p:pic>
        <p:nvPicPr>
          <p:cNvPr id="6" name="그림 5">
            <a:extLst>
              <a:ext uri="{FF2B5EF4-FFF2-40B4-BE49-F238E27FC236}">
                <a16:creationId xmlns:a16="http://schemas.microsoft.com/office/drawing/2014/main" id="{D93DE398-B2A8-0D62-1892-61625234662B}"/>
              </a:ext>
            </a:extLst>
          </p:cNvPr>
          <p:cNvPicPr>
            <a:picLocks noChangeAspect="1"/>
          </p:cNvPicPr>
          <p:nvPr/>
        </p:nvPicPr>
        <p:blipFill>
          <a:blip r:embed="rId3"/>
          <a:stretch>
            <a:fillRect/>
          </a:stretch>
        </p:blipFill>
        <p:spPr>
          <a:xfrm>
            <a:off x="4243515" y="135694"/>
            <a:ext cx="3704969" cy="6586611"/>
          </a:xfrm>
          <a:prstGeom prst="rect">
            <a:avLst/>
          </a:prstGeom>
        </p:spPr>
      </p:pic>
    </p:spTree>
    <p:extLst>
      <p:ext uri="{BB962C8B-B14F-4D97-AF65-F5344CB8AC3E}">
        <p14:creationId xmlns:p14="http://schemas.microsoft.com/office/powerpoint/2010/main" val="411960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extLst>
              <a:ext uri="{FF2B5EF4-FFF2-40B4-BE49-F238E27FC236}">
                <a16:creationId xmlns:a16="http://schemas.microsoft.com/office/drawing/2014/main" id="{FDA6415B-6554-37C6-7CBD-AC445911D949}"/>
              </a:ext>
            </a:extLst>
          </p:cNvPr>
          <p:cNvSpPr/>
          <p:nvPr/>
        </p:nvSpPr>
        <p:spPr>
          <a:xfrm>
            <a:off x="2803739" y="3579313"/>
            <a:ext cx="939452" cy="554275"/>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92D050"/>
              </a:solidFill>
            </a:endParaRPr>
          </a:p>
        </p:txBody>
      </p:sp>
      <p:sp>
        <p:nvSpPr>
          <p:cNvPr id="13" name="화살표: 오른쪽 12">
            <a:extLst>
              <a:ext uri="{FF2B5EF4-FFF2-40B4-BE49-F238E27FC236}">
                <a16:creationId xmlns:a16="http://schemas.microsoft.com/office/drawing/2014/main" id="{EFED99E8-EEF8-47CB-F960-164D30388BB2}"/>
              </a:ext>
            </a:extLst>
          </p:cNvPr>
          <p:cNvSpPr/>
          <p:nvPr/>
        </p:nvSpPr>
        <p:spPr>
          <a:xfrm>
            <a:off x="8448809" y="3579313"/>
            <a:ext cx="939452" cy="554275"/>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돈 - 무료 사업개 아이콘">
            <a:extLst>
              <a:ext uri="{FF2B5EF4-FFF2-40B4-BE49-F238E27FC236}">
                <a16:creationId xmlns:a16="http://schemas.microsoft.com/office/drawing/2014/main" id="{F4E06A15-5ACB-BDE9-785E-5473BD3EC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6737" y="2737456"/>
            <a:ext cx="2100195" cy="21001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학생 - 무료 사회적인개 아이콘">
            <a:extLst>
              <a:ext uri="{FF2B5EF4-FFF2-40B4-BE49-F238E27FC236}">
                <a16:creationId xmlns:a16="http://schemas.microsoft.com/office/drawing/2014/main" id="{D032FF53-3A0F-8360-3B7D-88C46D613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23" y="2577231"/>
            <a:ext cx="2004164" cy="2004164"/>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D41E9960-B067-0B57-2D2E-17C2C7568447}"/>
              </a:ext>
            </a:extLst>
          </p:cNvPr>
          <p:cNvPicPr>
            <a:picLocks noChangeAspect="1"/>
          </p:cNvPicPr>
          <p:nvPr/>
        </p:nvPicPr>
        <p:blipFill>
          <a:blip r:embed="rId4"/>
          <a:stretch>
            <a:fillRect/>
          </a:stretch>
        </p:blipFill>
        <p:spPr>
          <a:xfrm>
            <a:off x="4199804" y="2577231"/>
            <a:ext cx="3930567" cy="2620378"/>
          </a:xfrm>
          <a:prstGeom prst="rect">
            <a:avLst/>
          </a:prstGeom>
        </p:spPr>
      </p:pic>
      <p:pic>
        <p:nvPicPr>
          <p:cNvPr id="17" name="그림 16">
            <a:extLst>
              <a:ext uri="{FF2B5EF4-FFF2-40B4-BE49-F238E27FC236}">
                <a16:creationId xmlns:a16="http://schemas.microsoft.com/office/drawing/2014/main" id="{F8ADF2F1-10EE-3A3E-A5B2-21CE2D49A3DF}"/>
              </a:ext>
            </a:extLst>
          </p:cNvPr>
          <p:cNvPicPr>
            <a:picLocks noChangeAspect="1"/>
          </p:cNvPicPr>
          <p:nvPr/>
        </p:nvPicPr>
        <p:blipFill>
          <a:blip r:embed="rId5"/>
          <a:stretch>
            <a:fillRect/>
          </a:stretch>
        </p:blipFill>
        <p:spPr>
          <a:xfrm>
            <a:off x="4780506" y="2038522"/>
            <a:ext cx="2376460" cy="3500653"/>
          </a:xfrm>
          <a:prstGeom prst="rect">
            <a:avLst/>
          </a:prstGeom>
        </p:spPr>
      </p:pic>
      <p:pic>
        <p:nvPicPr>
          <p:cNvPr id="16" name="Picture 8" descr="recursos humanos gerenciar ícone de silhueta. entrevista de emprego reunião  pictograma preto. recrutamento encontrar ícone de comunicação de carreira  de trabalho. empregador contratar empregado. ilustração vetorial isolado.  11933960 Vetor no Vecteezy">
            <a:extLst>
              <a:ext uri="{FF2B5EF4-FFF2-40B4-BE49-F238E27FC236}">
                <a16:creationId xmlns:a16="http://schemas.microsoft.com/office/drawing/2014/main" id="{65DB0930-718D-DB57-9147-309F60A51A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45" t="8826" r="10086" b="12256"/>
          <a:stretch/>
        </p:blipFill>
        <p:spPr bwMode="auto">
          <a:xfrm>
            <a:off x="4602482" y="2577231"/>
            <a:ext cx="2732507" cy="280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98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2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fade">
                                      <p:cBhvr>
                                        <p:cTn id="40" dur="1000"/>
                                        <p:tgtEl>
                                          <p:spTgt spid="3074"/>
                                        </p:tgtEl>
                                      </p:cBhvr>
                                    </p:animEffect>
                                    <p:anim calcmode="lin" valueType="num">
                                      <p:cBhvr>
                                        <p:cTn id="41" dur="1000" fill="hold"/>
                                        <p:tgtEl>
                                          <p:spTgt spid="3074"/>
                                        </p:tgtEl>
                                        <p:attrNameLst>
                                          <p:attrName>ppt_x</p:attrName>
                                        </p:attrNameLst>
                                      </p:cBhvr>
                                      <p:tavLst>
                                        <p:tav tm="0">
                                          <p:val>
                                            <p:strVal val="#ppt_x"/>
                                          </p:val>
                                        </p:tav>
                                        <p:tav tm="100000">
                                          <p:val>
                                            <p:strVal val="#ppt_x"/>
                                          </p:val>
                                        </p:tav>
                                      </p:tavLst>
                                    </p:anim>
                                    <p:anim calcmode="lin" valueType="num">
                                      <p:cBhvr>
                                        <p:cTn id="42"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257C2-B96A-154F-F4C6-FDE3AEEC9B10}"/>
              </a:ext>
            </a:extLst>
          </p:cNvPr>
          <p:cNvSpPr txBox="1"/>
          <p:nvPr/>
        </p:nvSpPr>
        <p:spPr>
          <a:xfrm>
            <a:off x="1402916" y="2644170"/>
            <a:ext cx="10100153" cy="1569660"/>
          </a:xfrm>
          <a:prstGeom prst="rect">
            <a:avLst/>
          </a:prstGeom>
          <a:noFill/>
        </p:spPr>
        <p:txBody>
          <a:bodyPr wrap="square" rtlCol="0">
            <a:spAutoFit/>
          </a:bodyPr>
          <a:lstStyle/>
          <a:p>
            <a:pPr algn="ctr"/>
            <a:r>
              <a:rPr lang="en-US" altLang="ko-KR" sz="9600" dirty="0"/>
              <a:t>IN</a:t>
            </a:r>
            <a:r>
              <a:rPr lang="ko-KR" altLang="en-US" sz="9600" dirty="0"/>
              <a:t>게임 플레이</a:t>
            </a:r>
            <a:r>
              <a:rPr lang="en-US" altLang="ko-KR" sz="9600" dirty="0"/>
              <a:t>!!!</a:t>
            </a:r>
            <a:endParaRPr lang="ko-KR" altLang="en-US" sz="9600" dirty="0"/>
          </a:p>
        </p:txBody>
      </p:sp>
    </p:spTree>
    <p:extLst>
      <p:ext uri="{BB962C8B-B14F-4D97-AF65-F5344CB8AC3E}">
        <p14:creationId xmlns:p14="http://schemas.microsoft.com/office/powerpoint/2010/main" val="2413264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6F1F373-A128-4F1C-065D-36578A33A5A5}"/>
              </a:ext>
            </a:extLst>
          </p:cNvPr>
          <p:cNvPicPr>
            <a:picLocks noChangeAspect="1"/>
          </p:cNvPicPr>
          <p:nvPr/>
        </p:nvPicPr>
        <p:blipFill>
          <a:blip r:embed="rId2"/>
          <a:stretch>
            <a:fillRect/>
          </a:stretch>
        </p:blipFill>
        <p:spPr>
          <a:xfrm>
            <a:off x="659420" y="1897485"/>
            <a:ext cx="2240539" cy="3614135"/>
          </a:xfrm>
          <a:prstGeom prst="rect">
            <a:avLst/>
          </a:prstGeom>
        </p:spPr>
      </p:pic>
      <p:sp>
        <p:nvSpPr>
          <p:cNvPr id="4" name="TextBox 3">
            <a:extLst>
              <a:ext uri="{FF2B5EF4-FFF2-40B4-BE49-F238E27FC236}">
                <a16:creationId xmlns:a16="http://schemas.microsoft.com/office/drawing/2014/main" id="{A5FE355D-A29D-8EB6-A099-69BACA8E314A}"/>
              </a:ext>
            </a:extLst>
          </p:cNvPr>
          <p:cNvSpPr txBox="1"/>
          <p:nvPr/>
        </p:nvSpPr>
        <p:spPr>
          <a:xfrm>
            <a:off x="248469" y="165100"/>
            <a:ext cx="4436095" cy="830997"/>
          </a:xfrm>
          <a:prstGeom prst="rect">
            <a:avLst/>
          </a:prstGeom>
          <a:noFill/>
        </p:spPr>
        <p:txBody>
          <a:bodyPr wrap="square" rtlCol="0">
            <a:spAutoFit/>
          </a:bodyPr>
          <a:lstStyle/>
          <a:p>
            <a:r>
              <a:rPr lang="ko-KR" altLang="en-US" sz="4800" dirty="0"/>
              <a:t>초기 기획 의도</a:t>
            </a:r>
          </a:p>
        </p:txBody>
      </p:sp>
      <p:sp>
        <p:nvSpPr>
          <p:cNvPr id="6" name="TextBox 5">
            <a:extLst>
              <a:ext uri="{FF2B5EF4-FFF2-40B4-BE49-F238E27FC236}">
                <a16:creationId xmlns:a16="http://schemas.microsoft.com/office/drawing/2014/main" id="{64B80333-2130-A811-C49D-3CFFE988C143}"/>
              </a:ext>
            </a:extLst>
          </p:cNvPr>
          <p:cNvSpPr txBox="1"/>
          <p:nvPr/>
        </p:nvSpPr>
        <p:spPr>
          <a:xfrm>
            <a:off x="735620" y="1066304"/>
            <a:ext cx="10791350" cy="769441"/>
          </a:xfrm>
          <a:prstGeom prst="rect">
            <a:avLst/>
          </a:prstGeom>
          <a:noFill/>
        </p:spPr>
        <p:txBody>
          <a:bodyPr wrap="square" rtlCol="0">
            <a:spAutoFit/>
          </a:bodyPr>
          <a:lstStyle/>
          <a:p>
            <a:r>
              <a:rPr lang="ko-KR" altLang="en-US" sz="2400" b="1" dirty="0"/>
              <a:t>플레이어 초기 자금 </a:t>
            </a:r>
            <a:r>
              <a:rPr lang="en-US" altLang="ko-KR" sz="2400" b="1" dirty="0"/>
              <a:t>: 200</a:t>
            </a:r>
            <a:r>
              <a:rPr lang="ko-KR" altLang="en-US" sz="2400" b="1" dirty="0"/>
              <a:t>만원</a:t>
            </a:r>
            <a:endParaRPr lang="en-US" altLang="ko-KR" sz="2400" b="1" dirty="0"/>
          </a:p>
          <a:p>
            <a:r>
              <a:rPr lang="en-US" altLang="ko-KR" sz="2000" b="1" dirty="0"/>
              <a:t>[1 ~ 7</a:t>
            </a:r>
            <a:r>
              <a:rPr lang="ko-KR" altLang="en-US" sz="2000" b="1" dirty="0"/>
              <a:t>강</a:t>
            </a:r>
            <a:r>
              <a:rPr lang="en-US" altLang="ko-KR" sz="2000" b="1" dirty="0"/>
              <a:t>] : </a:t>
            </a:r>
            <a:r>
              <a:rPr lang="ko-KR" altLang="en-US" sz="2000" dirty="0"/>
              <a:t>게임의 진행 방식을 플레이어에게 알려주는 </a:t>
            </a:r>
            <a:r>
              <a:rPr lang="ko-KR" altLang="en-US" sz="2000" dirty="0">
                <a:solidFill>
                  <a:srgbClr val="FF0000"/>
                </a:solidFill>
                <a:effectLst>
                  <a:outerShdw blurRad="38100" dist="38100" dir="2700000" algn="tl">
                    <a:srgbClr val="000000">
                      <a:alpha val="43137"/>
                    </a:srgbClr>
                  </a:outerShdw>
                </a:effectLst>
              </a:rPr>
              <a:t>튜토리얼 구간</a:t>
            </a:r>
            <a:endParaRPr lang="ko-KR" altLang="en-US" sz="2000" b="1" dirty="0">
              <a:solidFill>
                <a:srgbClr val="FF0000"/>
              </a:solidFill>
              <a:effectLst>
                <a:outerShdw blurRad="38100" dist="38100" dir="2700000" algn="tl">
                  <a:srgbClr val="000000">
                    <a:alpha val="43137"/>
                  </a:srgbClr>
                </a:outerShdw>
              </a:effectLst>
            </a:endParaRPr>
          </a:p>
        </p:txBody>
      </p:sp>
      <p:pic>
        <p:nvPicPr>
          <p:cNvPr id="8" name="그림 7">
            <a:extLst>
              <a:ext uri="{FF2B5EF4-FFF2-40B4-BE49-F238E27FC236}">
                <a16:creationId xmlns:a16="http://schemas.microsoft.com/office/drawing/2014/main" id="{0334E866-379F-030F-6670-755DDB722D3E}"/>
              </a:ext>
            </a:extLst>
          </p:cNvPr>
          <p:cNvPicPr>
            <a:picLocks noChangeAspect="1"/>
          </p:cNvPicPr>
          <p:nvPr/>
        </p:nvPicPr>
        <p:blipFill>
          <a:blip r:embed="rId3"/>
          <a:stretch>
            <a:fillRect/>
          </a:stretch>
        </p:blipFill>
        <p:spPr>
          <a:xfrm>
            <a:off x="3529164" y="2041773"/>
            <a:ext cx="6076269" cy="3387654"/>
          </a:xfrm>
          <a:prstGeom prst="rect">
            <a:avLst/>
          </a:prstGeom>
        </p:spPr>
      </p:pic>
      <p:sp>
        <p:nvSpPr>
          <p:cNvPr id="9" name="TextBox 8">
            <a:extLst>
              <a:ext uri="{FF2B5EF4-FFF2-40B4-BE49-F238E27FC236}">
                <a16:creationId xmlns:a16="http://schemas.microsoft.com/office/drawing/2014/main" id="{8CEF9D70-160B-5931-083C-F3D224199D26}"/>
              </a:ext>
            </a:extLst>
          </p:cNvPr>
          <p:cNvSpPr txBox="1"/>
          <p:nvPr/>
        </p:nvSpPr>
        <p:spPr>
          <a:xfrm>
            <a:off x="1578663" y="5647441"/>
            <a:ext cx="7887070" cy="830997"/>
          </a:xfrm>
          <a:prstGeom prst="rect">
            <a:avLst/>
          </a:prstGeom>
          <a:noFill/>
        </p:spPr>
        <p:txBody>
          <a:bodyPr wrap="square" rtlCol="0">
            <a:spAutoFit/>
          </a:bodyPr>
          <a:lstStyle/>
          <a:p>
            <a:r>
              <a:rPr lang="ko-KR" altLang="en-US" sz="2400" b="1" dirty="0">
                <a:effectLst>
                  <a:outerShdw blurRad="38100" dist="38100" dir="2700000" algn="tl">
                    <a:srgbClr val="000000">
                      <a:alpha val="43137"/>
                    </a:srgbClr>
                  </a:outerShdw>
                </a:effectLst>
              </a:rPr>
              <a:t>핵심 </a:t>
            </a:r>
            <a:r>
              <a:rPr lang="en-US" altLang="ko-KR" sz="2400" b="1" dirty="0">
                <a:effectLst>
                  <a:outerShdw blurRad="38100" dist="38100" dir="2700000" algn="tl">
                    <a:srgbClr val="000000">
                      <a:alpha val="43137"/>
                    </a:srgbClr>
                  </a:outerShdw>
                </a:effectLst>
              </a:rPr>
              <a:t>:</a:t>
            </a:r>
            <a:r>
              <a:rPr lang="ko-KR" altLang="en-US" sz="2400" b="1" dirty="0">
                <a:effectLst>
                  <a:outerShdw blurRad="38100" dist="38100" dir="2700000" algn="tl">
                    <a:srgbClr val="000000">
                      <a:alpha val="43137"/>
                    </a:srgbClr>
                  </a:outerShdw>
                </a:effectLst>
              </a:rPr>
              <a:t> </a:t>
            </a:r>
            <a:r>
              <a:rPr lang="ko-KR" altLang="en-US" sz="2400" b="1" dirty="0">
                <a:solidFill>
                  <a:srgbClr val="FF0000"/>
                </a:solidFill>
                <a:effectLst>
                  <a:outerShdw blurRad="38100" dist="38100" dir="2700000" algn="tl">
                    <a:srgbClr val="000000">
                      <a:alpha val="43137"/>
                    </a:srgbClr>
                  </a:outerShdw>
                </a:effectLst>
              </a:rPr>
              <a:t>강화 성공률을 소폭 감소</a:t>
            </a:r>
            <a:r>
              <a:rPr lang="ko-KR" altLang="en-US" sz="2400" b="1" dirty="0">
                <a:effectLst>
                  <a:outerShdw blurRad="38100" dist="38100" dir="2700000" algn="tl">
                    <a:srgbClr val="000000">
                      <a:alpha val="43137"/>
                    </a:srgbClr>
                  </a:outerShdw>
                </a:effectLst>
              </a:rPr>
              <a:t>시켜 초반 난이도를 쉽게 </a:t>
            </a:r>
            <a:endParaRPr lang="en-US" altLang="ko-KR" sz="2400" b="1" dirty="0">
              <a:effectLst>
                <a:outerShdw blurRad="38100" dist="38100" dir="2700000" algn="tl">
                  <a:srgbClr val="000000">
                    <a:alpha val="43137"/>
                  </a:srgbClr>
                </a:outerShdw>
              </a:effectLst>
            </a:endParaRPr>
          </a:p>
          <a:p>
            <a:r>
              <a:rPr lang="en-US" altLang="ko-KR" sz="2400" b="1" dirty="0">
                <a:effectLst>
                  <a:outerShdw blurRad="38100" dist="38100" dir="2700000" algn="tl">
                    <a:srgbClr val="000000">
                      <a:alpha val="43137"/>
                    </a:srgbClr>
                  </a:outerShdw>
                </a:effectLst>
              </a:rPr>
              <a:t>        </a:t>
            </a:r>
            <a:r>
              <a:rPr lang="ko-KR" altLang="en-US" sz="2400" b="1" dirty="0">
                <a:effectLst>
                  <a:outerShdw blurRad="38100" dist="38100" dir="2700000" algn="tl">
                    <a:srgbClr val="000000">
                      <a:alpha val="43137"/>
                    </a:srgbClr>
                  </a:outerShdw>
                </a:effectLst>
              </a:rPr>
              <a:t>설정하는 대신</a:t>
            </a:r>
            <a:r>
              <a:rPr lang="en-US" altLang="ko-KR" sz="2400" b="1" dirty="0">
                <a:effectLst>
                  <a:outerShdw blurRad="38100" dist="38100" dir="2700000" algn="tl">
                    <a:srgbClr val="000000">
                      <a:alpha val="43137"/>
                    </a:srgbClr>
                  </a:outerShdw>
                </a:effectLst>
              </a:rPr>
              <a:t>, </a:t>
            </a:r>
            <a:r>
              <a:rPr lang="ko-KR" altLang="en-US" sz="2400" b="1" dirty="0">
                <a:solidFill>
                  <a:srgbClr val="00B050"/>
                </a:solidFill>
                <a:effectLst>
                  <a:outerShdw blurRad="38100" dist="38100" dir="2700000" algn="tl">
                    <a:srgbClr val="000000">
                      <a:alpha val="43137"/>
                    </a:srgbClr>
                  </a:outerShdw>
                </a:effectLst>
              </a:rPr>
              <a:t>이득을 보기 힘든 구간으로 설정</a:t>
            </a:r>
          </a:p>
        </p:txBody>
      </p:sp>
      <p:sp>
        <p:nvSpPr>
          <p:cNvPr id="2" name="직사각형 1">
            <a:extLst>
              <a:ext uri="{FF2B5EF4-FFF2-40B4-BE49-F238E27FC236}">
                <a16:creationId xmlns:a16="http://schemas.microsoft.com/office/drawing/2014/main" id="{22B58E87-D875-DD0F-A23A-3A4D82264C0E}"/>
              </a:ext>
            </a:extLst>
          </p:cNvPr>
          <p:cNvSpPr/>
          <p:nvPr/>
        </p:nvSpPr>
        <p:spPr>
          <a:xfrm>
            <a:off x="6096000" y="1971566"/>
            <a:ext cx="1634067" cy="354005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39759775-5FC4-81E4-589B-F39B130F87BE}"/>
              </a:ext>
            </a:extLst>
          </p:cNvPr>
          <p:cNvSpPr/>
          <p:nvPr/>
        </p:nvSpPr>
        <p:spPr>
          <a:xfrm>
            <a:off x="4684565" y="2565400"/>
            <a:ext cx="1564459" cy="2152708"/>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7" name="직사각형 6">
            <a:extLst>
              <a:ext uri="{FF2B5EF4-FFF2-40B4-BE49-F238E27FC236}">
                <a16:creationId xmlns:a16="http://schemas.microsoft.com/office/drawing/2014/main" id="{DE8A3AB5-55EC-85A2-CE48-133A00568D15}"/>
              </a:ext>
            </a:extLst>
          </p:cNvPr>
          <p:cNvSpPr/>
          <p:nvPr/>
        </p:nvSpPr>
        <p:spPr>
          <a:xfrm>
            <a:off x="7817232" y="2538239"/>
            <a:ext cx="1788201" cy="2152708"/>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Tree>
    <p:extLst>
      <p:ext uri="{BB962C8B-B14F-4D97-AF65-F5344CB8AC3E}">
        <p14:creationId xmlns:p14="http://schemas.microsoft.com/office/powerpoint/2010/main" val="261729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ECDC0CA0-5547-9113-C7CD-A030245E86F8}"/>
              </a:ext>
            </a:extLst>
          </p:cNvPr>
          <p:cNvPicPr>
            <a:picLocks noChangeAspect="1"/>
          </p:cNvPicPr>
          <p:nvPr/>
        </p:nvPicPr>
        <p:blipFill rotWithShape="1">
          <a:blip r:embed="rId2"/>
          <a:srcRect t="38393" b="46978"/>
          <a:stretch/>
        </p:blipFill>
        <p:spPr>
          <a:xfrm>
            <a:off x="423937" y="2747880"/>
            <a:ext cx="3049980" cy="1949247"/>
          </a:xfrm>
          <a:prstGeom prst="rect">
            <a:avLst/>
          </a:prstGeom>
        </p:spPr>
      </p:pic>
      <p:pic>
        <p:nvPicPr>
          <p:cNvPr id="7" name="그림 6">
            <a:extLst>
              <a:ext uri="{FF2B5EF4-FFF2-40B4-BE49-F238E27FC236}">
                <a16:creationId xmlns:a16="http://schemas.microsoft.com/office/drawing/2014/main" id="{F35E25A6-FDD3-43D8-B696-F407D0808B8E}"/>
              </a:ext>
            </a:extLst>
          </p:cNvPr>
          <p:cNvPicPr>
            <a:picLocks noChangeAspect="1"/>
          </p:cNvPicPr>
          <p:nvPr/>
        </p:nvPicPr>
        <p:blipFill>
          <a:blip r:embed="rId3"/>
          <a:stretch>
            <a:fillRect/>
          </a:stretch>
        </p:blipFill>
        <p:spPr>
          <a:xfrm>
            <a:off x="423937" y="2030238"/>
            <a:ext cx="3049982" cy="717642"/>
          </a:xfrm>
          <a:prstGeom prst="rect">
            <a:avLst/>
          </a:prstGeom>
        </p:spPr>
      </p:pic>
      <p:pic>
        <p:nvPicPr>
          <p:cNvPr id="9" name="그림 8">
            <a:extLst>
              <a:ext uri="{FF2B5EF4-FFF2-40B4-BE49-F238E27FC236}">
                <a16:creationId xmlns:a16="http://schemas.microsoft.com/office/drawing/2014/main" id="{31D0AAC9-0075-B528-93FA-FC57234B6EC8}"/>
              </a:ext>
            </a:extLst>
          </p:cNvPr>
          <p:cNvPicPr>
            <a:picLocks noChangeAspect="1"/>
          </p:cNvPicPr>
          <p:nvPr/>
        </p:nvPicPr>
        <p:blipFill rotWithShape="1">
          <a:blip r:embed="rId4"/>
          <a:srcRect l="-1" r="1374"/>
          <a:stretch/>
        </p:blipFill>
        <p:spPr>
          <a:xfrm>
            <a:off x="4295286" y="1646435"/>
            <a:ext cx="6892206" cy="717642"/>
          </a:xfrm>
          <a:prstGeom prst="rect">
            <a:avLst/>
          </a:prstGeom>
        </p:spPr>
      </p:pic>
      <p:pic>
        <p:nvPicPr>
          <p:cNvPr id="11" name="그림 10">
            <a:extLst>
              <a:ext uri="{FF2B5EF4-FFF2-40B4-BE49-F238E27FC236}">
                <a16:creationId xmlns:a16="http://schemas.microsoft.com/office/drawing/2014/main" id="{18447178-5970-4549-CE18-9B325367AB42}"/>
              </a:ext>
            </a:extLst>
          </p:cNvPr>
          <p:cNvPicPr>
            <a:picLocks noChangeAspect="1"/>
          </p:cNvPicPr>
          <p:nvPr/>
        </p:nvPicPr>
        <p:blipFill>
          <a:blip r:embed="rId5"/>
          <a:stretch>
            <a:fillRect/>
          </a:stretch>
        </p:blipFill>
        <p:spPr>
          <a:xfrm>
            <a:off x="4342599" y="2359684"/>
            <a:ext cx="6844893" cy="1311086"/>
          </a:xfrm>
          <a:prstGeom prst="rect">
            <a:avLst/>
          </a:prstGeom>
        </p:spPr>
      </p:pic>
      <p:sp>
        <p:nvSpPr>
          <p:cNvPr id="12" name="TextBox 11">
            <a:extLst>
              <a:ext uri="{FF2B5EF4-FFF2-40B4-BE49-F238E27FC236}">
                <a16:creationId xmlns:a16="http://schemas.microsoft.com/office/drawing/2014/main" id="{2733219C-3C63-26E5-4D14-7497BB36B076}"/>
              </a:ext>
            </a:extLst>
          </p:cNvPr>
          <p:cNvSpPr txBox="1"/>
          <p:nvPr/>
        </p:nvSpPr>
        <p:spPr>
          <a:xfrm>
            <a:off x="1335642" y="516082"/>
            <a:ext cx="8856324" cy="769441"/>
          </a:xfrm>
          <a:prstGeom prst="rect">
            <a:avLst/>
          </a:prstGeom>
          <a:noFill/>
        </p:spPr>
        <p:txBody>
          <a:bodyPr wrap="square" rtlCol="0">
            <a:spAutoFit/>
          </a:bodyPr>
          <a:lstStyle/>
          <a:p>
            <a:r>
              <a:rPr lang="en-US" altLang="ko-KR" sz="2400" b="1" dirty="0"/>
              <a:t>[8 ~ 10</a:t>
            </a:r>
            <a:r>
              <a:rPr lang="ko-KR" altLang="en-US" sz="2400" b="1" dirty="0"/>
              <a:t>강</a:t>
            </a:r>
            <a:r>
              <a:rPr lang="en-US" altLang="ko-KR" sz="2400" b="1" dirty="0"/>
              <a:t>] : </a:t>
            </a:r>
            <a:r>
              <a:rPr lang="ko-KR" altLang="en-US" sz="2000" dirty="0"/>
              <a:t>강화 </a:t>
            </a:r>
            <a:r>
              <a:rPr lang="ko-KR" altLang="en-US" sz="2000" b="1" dirty="0">
                <a:solidFill>
                  <a:srgbClr val="FF0000"/>
                </a:solidFill>
                <a:effectLst>
                  <a:outerShdw blurRad="38100" dist="38100" dir="2700000" algn="tl">
                    <a:srgbClr val="000000">
                      <a:alpha val="43137"/>
                    </a:srgbClr>
                  </a:outerShdw>
                </a:effectLst>
              </a:rPr>
              <a:t>성공률을 크게 감소</a:t>
            </a:r>
            <a:r>
              <a:rPr lang="ko-KR" altLang="en-US" sz="2000" dirty="0"/>
              <a:t>시켜 </a:t>
            </a:r>
            <a:r>
              <a:rPr lang="ko-KR" altLang="en-US" sz="2000" i="0" dirty="0" err="1">
                <a:effectLst/>
              </a:rPr>
              <a:t>복습권</a:t>
            </a:r>
            <a:r>
              <a:rPr lang="en-US" altLang="ko-KR" sz="2000" i="0" dirty="0">
                <a:effectLst/>
              </a:rPr>
              <a:t>(</a:t>
            </a:r>
            <a:r>
              <a:rPr lang="ko-KR" altLang="en-US" sz="2000" i="0" dirty="0">
                <a:effectLst/>
              </a:rPr>
              <a:t>장비 </a:t>
            </a:r>
            <a:r>
              <a:rPr lang="ko-KR" altLang="en-US" sz="2000" i="0" dirty="0" err="1">
                <a:effectLst/>
              </a:rPr>
              <a:t>보호권</a:t>
            </a:r>
            <a:r>
              <a:rPr lang="en-US" altLang="ko-KR" sz="2000" i="0" dirty="0">
                <a:effectLst/>
              </a:rPr>
              <a:t>)</a:t>
            </a:r>
            <a:r>
              <a:rPr lang="ko-KR" altLang="en-US" sz="2000" i="0" dirty="0">
                <a:effectLst/>
              </a:rPr>
              <a:t>의 존재와 </a:t>
            </a:r>
            <a:endParaRPr lang="en-US" altLang="ko-KR" sz="2000" i="0" dirty="0">
              <a:effectLst/>
            </a:endParaRPr>
          </a:p>
          <a:p>
            <a:r>
              <a:rPr lang="en-US" altLang="ko-KR" sz="2000" dirty="0"/>
              <a:t>                    </a:t>
            </a:r>
            <a:r>
              <a:rPr lang="ko-KR" altLang="en-US" sz="2000" i="0" dirty="0">
                <a:effectLst/>
              </a:rPr>
              <a:t>사용 방법을 학습 시키는 구간</a:t>
            </a:r>
            <a:endParaRPr lang="ko-KR" altLang="en-US" sz="2400" dirty="0"/>
          </a:p>
        </p:txBody>
      </p:sp>
      <p:sp>
        <p:nvSpPr>
          <p:cNvPr id="13" name="TextBox 12">
            <a:extLst>
              <a:ext uri="{FF2B5EF4-FFF2-40B4-BE49-F238E27FC236}">
                <a16:creationId xmlns:a16="http://schemas.microsoft.com/office/drawing/2014/main" id="{053401F1-AF0F-6961-26B7-43AF3BA78E77}"/>
              </a:ext>
            </a:extLst>
          </p:cNvPr>
          <p:cNvSpPr txBox="1"/>
          <p:nvPr/>
        </p:nvSpPr>
        <p:spPr>
          <a:xfrm>
            <a:off x="800101" y="6173526"/>
            <a:ext cx="10646036" cy="461665"/>
          </a:xfrm>
          <a:prstGeom prst="rect">
            <a:avLst/>
          </a:prstGeom>
          <a:noFill/>
        </p:spPr>
        <p:txBody>
          <a:bodyPr wrap="square" rtlCol="0">
            <a:spAutoFit/>
          </a:bodyPr>
          <a:lstStyle/>
          <a:p>
            <a:r>
              <a:rPr lang="ko-KR" altLang="en-US" sz="2400" b="1" dirty="0">
                <a:effectLst>
                  <a:outerShdw blurRad="38100" dist="38100" dir="2700000" algn="tl">
                    <a:srgbClr val="000000">
                      <a:alpha val="43137"/>
                    </a:srgbClr>
                  </a:outerShdw>
                </a:effectLst>
              </a:rPr>
              <a:t>핵심 </a:t>
            </a:r>
            <a:r>
              <a:rPr lang="en-US" altLang="ko-KR" sz="2400" b="1" dirty="0">
                <a:effectLst>
                  <a:outerShdw blurRad="38100" dist="38100" dir="2700000" algn="tl">
                    <a:srgbClr val="000000">
                      <a:alpha val="43137"/>
                    </a:srgbClr>
                  </a:outerShdw>
                </a:effectLst>
              </a:rPr>
              <a:t>: </a:t>
            </a:r>
            <a:r>
              <a:rPr lang="ko-KR" altLang="en-US" sz="2400" b="1" i="0" dirty="0">
                <a:solidFill>
                  <a:srgbClr val="00B050"/>
                </a:solidFill>
                <a:effectLst>
                  <a:outerShdw blurRad="38100" dist="38100" dir="2700000" algn="tl">
                    <a:srgbClr val="000000">
                      <a:alpha val="43137"/>
                    </a:srgbClr>
                  </a:outerShdw>
                </a:effectLst>
                <a:latin typeface="gg sans"/>
              </a:rPr>
              <a:t>던전과 던전 클리어 보상이 강화에 도움이 된다</a:t>
            </a:r>
            <a:r>
              <a:rPr lang="ko-KR" altLang="en-US" sz="2400" b="1" i="0" dirty="0">
                <a:effectLst>
                  <a:outerShdw blurRad="38100" dist="38100" dir="2700000" algn="tl">
                    <a:srgbClr val="000000">
                      <a:alpha val="43137"/>
                    </a:srgbClr>
                  </a:outerShdw>
                </a:effectLst>
                <a:latin typeface="gg sans"/>
              </a:rPr>
              <a:t>는 걸 인지시키려고 함</a:t>
            </a:r>
            <a:r>
              <a:rPr lang="en-US" altLang="ko-KR" sz="2400" b="1" i="0" dirty="0">
                <a:effectLst>
                  <a:outerShdw blurRad="38100" dist="38100" dir="2700000" algn="tl">
                    <a:srgbClr val="000000">
                      <a:alpha val="43137"/>
                    </a:srgbClr>
                  </a:outerShdw>
                </a:effectLst>
                <a:latin typeface="gg sans"/>
              </a:rPr>
              <a:t>.</a:t>
            </a:r>
            <a:endParaRPr lang="ko-KR" altLang="en-US" sz="2400" b="1" dirty="0">
              <a:effectLst>
                <a:outerShdw blurRad="38100" dist="38100" dir="2700000" algn="tl">
                  <a:srgbClr val="000000">
                    <a:alpha val="43137"/>
                  </a:srgbClr>
                </a:outerShdw>
              </a:effectLst>
            </a:endParaRPr>
          </a:p>
        </p:txBody>
      </p:sp>
      <p:pic>
        <p:nvPicPr>
          <p:cNvPr id="15" name="그림 14">
            <a:extLst>
              <a:ext uri="{FF2B5EF4-FFF2-40B4-BE49-F238E27FC236}">
                <a16:creationId xmlns:a16="http://schemas.microsoft.com/office/drawing/2014/main" id="{13688F50-D407-FAB0-E396-500D677E90D8}"/>
              </a:ext>
            </a:extLst>
          </p:cNvPr>
          <p:cNvPicPr>
            <a:picLocks noChangeAspect="1"/>
          </p:cNvPicPr>
          <p:nvPr/>
        </p:nvPicPr>
        <p:blipFill>
          <a:blip r:embed="rId6"/>
          <a:stretch>
            <a:fillRect/>
          </a:stretch>
        </p:blipFill>
        <p:spPr>
          <a:xfrm>
            <a:off x="4888699" y="3842773"/>
            <a:ext cx="5449101" cy="2158750"/>
          </a:xfrm>
          <a:prstGeom prst="rect">
            <a:avLst/>
          </a:prstGeom>
        </p:spPr>
      </p:pic>
      <p:sp>
        <p:nvSpPr>
          <p:cNvPr id="2" name="직사각형 1">
            <a:extLst>
              <a:ext uri="{FF2B5EF4-FFF2-40B4-BE49-F238E27FC236}">
                <a16:creationId xmlns:a16="http://schemas.microsoft.com/office/drawing/2014/main" id="{B4B947A5-823A-51C9-48F9-1A9F667A2B9F}"/>
              </a:ext>
            </a:extLst>
          </p:cNvPr>
          <p:cNvSpPr/>
          <p:nvPr/>
        </p:nvSpPr>
        <p:spPr>
          <a:xfrm>
            <a:off x="7202184" y="1646435"/>
            <a:ext cx="1962364" cy="215875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FF94DEAA-F052-8B63-8DA9-93D6E5E23F90}"/>
              </a:ext>
            </a:extLst>
          </p:cNvPr>
          <p:cNvSpPr/>
          <p:nvPr/>
        </p:nvSpPr>
        <p:spPr>
          <a:xfrm>
            <a:off x="7865533" y="3788279"/>
            <a:ext cx="2548467" cy="2253111"/>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Tree>
    <p:extLst>
      <p:ext uri="{BB962C8B-B14F-4D97-AF65-F5344CB8AC3E}">
        <p14:creationId xmlns:p14="http://schemas.microsoft.com/office/powerpoint/2010/main" val="200185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6B4503B7-952D-8938-E89E-698AEC0BD22D}"/>
              </a:ext>
            </a:extLst>
          </p:cNvPr>
          <p:cNvPicPr>
            <a:picLocks noChangeAspect="1"/>
          </p:cNvPicPr>
          <p:nvPr/>
        </p:nvPicPr>
        <p:blipFill>
          <a:blip r:embed="rId2"/>
          <a:stretch>
            <a:fillRect/>
          </a:stretch>
        </p:blipFill>
        <p:spPr>
          <a:xfrm>
            <a:off x="1652600" y="3605726"/>
            <a:ext cx="2845354" cy="1900522"/>
          </a:xfrm>
          <a:prstGeom prst="rect">
            <a:avLst/>
          </a:prstGeom>
        </p:spPr>
      </p:pic>
      <p:pic>
        <p:nvPicPr>
          <p:cNvPr id="11" name="그림 10">
            <a:extLst>
              <a:ext uri="{FF2B5EF4-FFF2-40B4-BE49-F238E27FC236}">
                <a16:creationId xmlns:a16="http://schemas.microsoft.com/office/drawing/2014/main" id="{EC063F2F-E62B-C404-4396-CBBB057E7261}"/>
              </a:ext>
            </a:extLst>
          </p:cNvPr>
          <p:cNvPicPr>
            <a:picLocks noChangeAspect="1"/>
          </p:cNvPicPr>
          <p:nvPr/>
        </p:nvPicPr>
        <p:blipFill>
          <a:blip r:embed="rId3"/>
          <a:stretch>
            <a:fillRect/>
          </a:stretch>
        </p:blipFill>
        <p:spPr>
          <a:xfrm>
            <a:off x="1652600" y="1885635"/>
            <a:ext cx="2127294" cy="925498"/>
          </a:xfrm>
          <a:prstGeom prst="rect">
            <a:avLst/>
          </a:prstGeom>
        </p:spPr>
      </p:pic>
      <p:sp>
        <p:nvSpPr>
          <p:cNvPr id="2" name="TextBox 1">
            <a:extLst>
              <a:ext uri="{FF2B5EF4-FFF2-40B4-BE49-F238E27FC236}">
                <a16:creationId xmlns:a16="http://schemas.microsoft.com/office/drawing/2014/main" id="{F8F3BE07-D159-6311-F92E-8BE2A578CE7A}"/>
              </a:ext>
            </a:extLst>
          </p:cNvPr>
          <p:cNvSpPr txBox="1"/>
          <p:nvPr/>
        </p:nvSpPr>
        <p:spPr>
          <a:xfrm>
            <a:off x="1056526" y="424359"/>
            <a:ext cx="10078948" cy="769441"/>
          </a:xfrm>
          <a:prstGeom prst="rect">
            <a:avLst/>
          </a:prstGeom>
          <a:noFill/>
        </p:spPr>
        <p:txBody>
          <a:bodyPr wrap="square" rtlCol="0">
            <a:spAutoFit/>
          </a:bodyPr>
          <a:lstStyle/>
          <a:p>
            <a:r>
              <a:rPr lang="en-US" altLang="ko-KR" sz="2400" b="1" dirty="0"/>
              <a:t>[11 ~ 12</a:t>
            </a:r>
            <a:r>
              <a:rPr lang="ko-KR" altLang="en-US" sz="2400" b="1" dirty="0"/>
              <a:t>강</a:t>
            </a:r>
            <a:r>
              <a:rPr lang="en-US" altLang="ko-KR" sz="2400" b="1" dirty="0"/>
              <a:t>] : </a:t>
            </a:r>
            <a:r>
              <a:rPr lang="en-US" altLang="ko-KR" sz="2000" b="1" dirty="0">
                <a:solidFill>
                  <a:srgbClr val="FF0000"/>
                </a:solidFill>
                <a:effectLst>
                  <a:outerShdw blurRad="38100" dist="38100" dir="2700000" algn="tl">
                    <a:srgbClr val="000000">
                      <a:alpha val="43137"/>
                    </a:srgbClr>
                  </a:outerShdw>
                </a:effectLst>
              </a:rPr>
              <a:t>2</a:t>
            </a:r>
            <a:r>
              <a:rPr lang="ko-KR" altLang="en-US" sz="2000" b="0" i="0" dirty="0">
                <a:solidFill>
                  <a:srgbClr val="FF0000"/>
                </a:solidFill>
                <a:effectLst>
                  <a:outerShdw blurRad="38100" dist="38100" dir="2700000" algn="tl">
                    <a:srgbClr val="000000">
                      <a:alpha val="43137"/>
                    </a:srgbClr>
                  </a:outerShdw>
                </a:effectLst>
              </a:rPr>
              <a:t>단계 던전 클리어에 대한 시간적 부담이 적어 </a:t>
            </a:r>
            <a:r>
              <a:rPr lang="ko-KR" altLang="en-US" sz="2000" b="0" i="0" dirty="0">
                <a:effectLst/>
              </a:rPr>
              <a:t>복습권을 모을 수 있는                                </a:t>
            </a:r>
            <a:endParaRPr lang="en-US" altLang="ko-KR" sz="2000" b="0" i="0" dirty="0">
              <a:effectLst/>
            </a:endParaRPr>
          </a:p>
          <a:p>
            <a:r>
              <a:rPr lang="en-US" altLang="ko-KR" sz="2000" dirty="0"/>
              <a:t>                      </a:t>
            </a:r>
            <a:r>
              <a:rPr lang="ko-KR" altLang="en-US" sz="2000" b="0" i="0" dirty="0">
                <a:effectLst/>
              </a:rPr>
              <a:t>노가다 구간으로 설정 하려 하였음 </a:t>
            </a:r>
            <a:r>
              <a:rPr lang="en-US" altLang="ko-KR" sz="2000" b="1" dirty="0"/>
              <a:t> </a:t>
            </a:r>
            <a:endParaRPr lang="ko-KR" altLang="en-US" sz="2400" dirty="0"/>
          </a:p>
        </p:txBody>
      </p:sp>
      <p:sp>
        <p:nvSpPr>
          <p:cNvPr id="5" name="TextBox 4">
            <a:extLst>
              <a:ext uri="{FF2B5EF4-FFF2-40B4-BE49-F238E27FC236}">
                <a16:creationId xmlns:a16="http://schemas.microsoft.com/office/drawing/2014/main" id="{E3662331-D485-1D55-3D45-5DE5AB392D00}"/>
              </a:ext>
            </a:extLst>
          </p:cNvPr>
          <p:cNvSpPr txBox="1"/>
          <p:nvPr/>
        </p:nvSpPr>
        <p:spPr>
          <a:xfrm>
            <a:off x="1370859" y="5901689"/>
            <a:ext cx="9450282" cy="830997"/>
          </a:xfrm>
          <a:prstGeom prst="rect">
            <a:avLst/>
          </a:prstGeom>
          <a:noFill/>
        </p:spPr>
        <p:txBody>
          <a:bodyPr wrap="square" rtlCol="0">
            <a:spAutoFit/>
          </a:bodyPr>
          <a:lstStyle/>
          <a:p>
            <a:r>
              <a:rPr lang="ko-KR" altLang="en-US" sz="2400" b="1" dirty="0">
                <a:effectLst>
                  <a:outerShdw blurRad="38100" dist="38100" dir="2700000" algn="tl">
                    <a:srgbClr val="000000">
                      <a:alpha val="43137"/>
                    </a:srgbClr>
                  </a:outerShdw>
                </a:effectLst>
              </a:rPr>
              <a:t>핵심 </a:t>
            </a:r>
            <a:r>
              <a:rPr lang="en-US" altLang="ko-KR" sz="2400" b="1" dirty="0">
                <a:effectLst>
                  <a:outerShdw blurRad="38100" dist="38100" dir="2700000" algn="tl">
                    <a:srgbClr val="000000">
                      <a:alpha val="43137"/>
                    </a:srgbClr>
                  </a:outerShdw>
                </a:effectLst>
              </a:rPr>
              <a:t>: </a:t>
            </a:r>
            <a:r>
              <a:rPr lang="ko-KR" altLang="en-US" sz="2400" b="1" dirty="0">
                <a:effectLst>
                  <a:outerShdw blurRad="38100" dist="38100" dir="2700000" algn="tl">
                    <a:srgbClr val="000000">
                      <a:alpha val="43137"/>
                    </a:srgbClr>
                  </a:outerShdw>
                </a:effectLst>
              </a:rPr>
              <a:t>해당 구간에서</a:t>
            </a:r>
            <a:r>
              <a:rPr lang="en-US" altLang="ko-KR" sz="2400" b="1" dirty="0">
                <a:effectLst>
                  <a:outerShdw blurRad="38100" dist="38100" dir="2700000" algn="tl">
                    <a:srgbClr val="000000">
                      <a:alpha val="43137"/>
                    </a:srgbClr>
                  </a:outerShdw>
                </a:effectLst>
              </a:rPr>
              <a:t> </a:t>
            </a:r>
            <a:r>
              <a:rPr lang="ko-KR" altLang="en-US" sz="2400" b="1" i="0" dirty="0">
                <a:effectLst>
                  <a:outerShdw blurRad="38100" dist="38100" dir="2700000" algn="tl">
                    <a:srgbClr val="000000">
                      <a:alpha val="43137"/>
                    </a:srgbClr>
                  </a:outerShdw>
                </a:effectLst>
                <a:latin typeface="gg sans"/>
              </a:rPr>
              <a:t>복습권을 쉽게 획득하게 하고 </a:t>
            </a:r>
            <a:r>
              <a:rPr lang="en-US" altLang="ko-KR" sz="2400" b="1" i="0" dirty="0">
                <a:solidFill>
                  <a:srgbClr val="00B050"/>
                </a:solidFill>
                <a:effectLst>
                  <a:outerShdw blurRad="38100" dist="38100" dir="2700000" algn="tl">
                    <a:srgbClr val="000000">
                      <a:alpha val="43137"/>
                    </a:srgbClr>
                  </a:outerShdw>
                </a:effectLst>
                <a:latin typeface="gg sans"/>
              </a:rPr>
              <a:t>13</a:t>
            </a:r>
            <a:r>
              <a:rPr lang="ko-KR" altLang="en-US" sz="2400" b="1" i="0" dirty="0">
                <a:solidFill>
                  <a:srgbClr val="00B050"/>
                </a:solidFill>
                <a:effectLst>
                  <a:outerShdw blurRad="38100" dist="38100" dir="2700000" algn="tl">
                    <a:srgbClr val="000000">
                      <a:alpha val="43137"/>
                    </a:srgbClr>
                  </a:outerShdw>
                </a:effectLst>
                <a:latin typeface="gg sans"/>
              </a:rPr>
              <a:t>강 이상 부터 </a:t>
            </a:r>
            <a:endParaRPr lang="en-US" altLang="ko-KR" sz="2400" b="1" dirty="0">
              <a:solidFill>
                <a:srgbClr val="00B050"/>
              </a:solidFill>
              <a:effectLst>
                <a:outerShdw blurRad="38100" dist="38100" dir="2700000" algn="tl">
                  <a:srgbClr val="000000">
                    <a:alpha val="43137"/>
                  </a:srgbClr>
                </a:outerShdw>
              </a:effectLst>
              <a:latin typeface="gg sans"/>
            </a:endParaRPr>
          </a:p>
          <a:p>
            <a:r>
              <a:rPr lang="en-US" altLang="ko-KR" sz="2400" b="1" i="0" dirty="0">
                <a:solidFill>
                  <a:srgbClr val="00B050"/>
                </a:solidFill>
                <a:effectLst>
                  <a:outerShdw blurRad="38100" dist="38100" dir="2700000" algn="tl">
                    <a:srgbClr val="000000">
                      <a:alpha val="43137"/>
                    </a:srgbClr>
                  </a:outerShdw>
                </a:effectLst>
                <a:latin typeface="gg sans"/>
              </a:rPr>
              <a:t>        </a:t>
            </a:r>
            <a:r>
              <a:rPr lang="ko-KR" altLang="en-US" sz="2400" b="1" i="0" dirty="0" smtClean="0">
                <a:solidFill>
                  <a:srgbClr val="00B050"/>
                </a:solidFill>
                <a:effectLst>
                  <a:outerShdw blurRad="38100" dist="38100" dir="2700000" algn="tl">
                    <a:srgbClr val="000000">
                      <a:alpha val="43137"/>
                    </a:srgbClr>
                  </a:outerShdw>
                </a:effectLst>
                <a:latin typeface="gg sans"/>
              </a:rPr>
              <a:t>소모되는 </a:t>
            </a:r>
            <a:r>
              <a:rPr lang="ko-KR" altLang="en-US" sz="2400" b="1" i="0" dirty="0">
                <a:solidFill>
                  <a:srgbClr val="00B050"/>
                </a:solidFill>
                <a:effectLst>
                  <a:outerShdw blurRad="38100" dist="38100" dir="2700000" algn="tl">
                    <a:srgbClr val="000000">
                      <a:alpha val="43137"/>
                    </a:srgbClr>
                  </a:outerShdw>
                </a:effectLst>
                <a:latin typeface="gg sans"/>
              </a:rPr>
              <a:t>복습권과 강화 비용을 대폭 상승 </a:t>
            </a:r>
            <a:r>
              <a:rPr lang="ko-KR" altLang="en-US" sz="2400" b="1" i="0" dirty="0">
                <a:effectLst>
                  <a:outerShdw blurRad="38100" dist="38100" dir="2700000" algn="tl">
                    <a:srgbClr val="000000">
                      <a:alpha val="43137"/>
                    </a:srgbClr>
                  </a:outerShdw>
                </a:effectLst>
                <a:latin typeface="gg sans"/>
              </a:rPr>
              <a:t>시킴</a:t>
            </a:r>
            <a:endParaRPr lang="ko-KR" altLang="en-US" sz="2400" b="1" dirty="0">
              <a:effectLst>
                <a:outerShdw blurRad="38100" dist="38100" dir="2700000" algn="tl">
                  <a:srgbClr val="000000">
                    <a:alpha val="43137"/>
                  </a:srgbClr>
                </a:outerShdw>
              </a:effectLst>
            </a:endParaRPr>
          </a:p>
        </p:txBody>
      </p:sp>
      <p:pic>
        <p:nvPicPr>
          <p:cNvPr id="7" name="그림 6">
            <a:extLst>
              <a:ext uri="{FF2B5EF4-FFF2-40B4-BE49-F238E27FC236}">
                <a16:creationId xmlns:a16="http://schemas.microsoft.com/office/drawing/2014/main" id="{DC608BC3-CFE7-9FA8-F5C1-A42D85BC7433}"/>
              </a:ext>
            </a:extLst>
          </p:cNvPr>
          <p:cNvPicPr>
            <a:picLocks noChangeAspect="1"/>
          </p:cNvPicPr>
          <p:nvPr/>
        </p:nvPicPr>
        <p:blipFill>
          <a:blip r:embed="rId4"/>
          <a:stretch>
            <a:fillRect/>
          </a:stretch>
        </p:blipFill>
        <p:spPr>
          <a:xfrm>
            <a:off x="4618083" y="2105122"/>
            <a:ext cx="6873603" cy="958632"/>
          </a:xfrm>
          <a:prstGeom prst="rect">
            <a:avLst/>
          </a:prstGeom>
        </p:spPr>
      </p:pic>
      <p:pic>
        <p:nvPicPr>
          <p:cNvPr id="8" name="그림 7">
            <a:extLst>
              <a:ext uri="{FF2B5EF4-FFF2-40B4-BE49-F238E27FC236}">
                <a16:creationId xmlns:a16="http://schemas.microsoft.com/office/drawing/2014/main" id="{C4F8D548-C397-F97C-BB0D-A0708F0229A5}"/>
              </a:ext>
            </a:extLst>
          </p:cNvPr>
          <p:cNvPicPr>
            <a:picLocks noChangeAspect="1"/>
          </p:cNvPicPr>
          <p:nvPr/>
        </p:nvPicPr>
        <p:blipFill rotWithShape="1">
          <a:blip r:embed="rId5"/>
          <a:srcRect l="-1" r="1374"/>
          <a:stretch/>
        </p:blipFill>
        <p:spPr>
          <a:xfrm>
            <a:off x="4599480" y="1425580"/>
            <a:ext cx="6892206" cy="717642"/>
          </a:xfrm>
          <a:prstGeom prst="rect">
            <a:avLst/>
          </a:prstGeom>
        </p:spPr>
      </p:pic>
      <p:pic>
        <p:nvPicPr>
          <p:cNvPr id="9" name="그림 8">
            <a:extLst>
              <a:ext uri="{FF2B5EF4-FFF2-40B4-BE49-F238E27FC236}">
                <a16:creationId xmlns:a16="http://schemas.microsoft.com/office/drawing/2014/main" id="{05721485-8BAD-5722-395F-A27F2FCF5F2C}"/>
              </a:ext>
            </a:extLst>
          </p:cNvPr>
          <p:cNvPicPr>
            <a:picLocks noChangeAspect="1"/>
          </p:cNvPicPr>
          <p:nvPr/>
        </p:nvPicPr>
        <p:blipFill>
          <a:blip r:embed="rId6"/>
          <a:stretch>
            <a:fillRect/>
          </a:stretch>
        </p:blipFill>
        <p:spPr>
          <a:xfrm>
            <a:off x="1665300" y="1423653"/>
            <a:ext cx="2127294" cy="500539"/>
          </a:xfrm>
          <a:prstGeom prst="rect">
            <a:avLst/>
          </a:prstGeom>
        </p:spPr>
      </p:pic>
      <p:pic>
        <p:nvPicPr>
          <p:cNvPr id="13" name="그림 12">
            <a:extLst>
              <a:ext uri="{FF2B5EF4-FFF2-40B4-BE49-F238E27FC236}">
                <a16:creationId xmlns:a16="http://schemas.microsoft.com/office/drawing/2014/main" id="{4665729F-61B2-AEFC-B423-645C4D37C575}"/>
              </a:ext>
            </a:extLst>
          </p:cNvPr>
          <p:cNvPicPr>
            <a:picLocks noChangeAspect="1"/>
          </p:cNvPicPr>
          <p:nvPr/>
        </p:nvPicPr>
        <p:blipFill>
          <a:blip r:embed="rId7"/>
          <a:stretch>
            <a:fillRect/>
          </a:stretch>
        </p:blipFill>
        <p:spPr>
          <a:xfrm>
            <a:off x="5072512" y="3336161"/>
            <a:ext cx="6067644" cy="1872972"/>
          </a:xfrm>
          <a:prstGeom prst="rect">
            <a:avLst/>
          </a:prstGeom>
        </p:spPr>
      </p:pic>
      <p:pic>
        <p:nvPicPr>
          <p:cNvPr id="15" name="그림 14">
            <a:extLst>
              <a:ext uri="{FF2B5EF4-FFF2-40B4-BE49-F238E27FC236}">
                <a16:creationId xmlns:a16="http://schemas.microsoft.com/office/drawing/2014/main" id="{0B501A08-DAED-710C-06F9-69020E7AD8EF}"/>
              </a:ext>
            </a:extLst>
          </p:cNvPr>
          <p:cNvPicPr>
            <a:picLocks noChangeAspect="1"/>
          </p:cNvPicPr>
          <p:nvPr/>
        </p:nvPicPr>
        <p:blipFill>
          <a:blip r:embed="rId8"/>
          <a:stretch>
            <a:fillRect/>
          </a:stretch>
        </p:blipFill>
        <p:spPr>
          <a:xfrm>
            <a:off x="5052801" y="3240891"/>
            <a:ext cx="6092533" cy="525463"/>
          </a:xfrm>
          <a:prstGeom prst="rect">
            <a:avLst/>
          </a:prstGeom>
        </p:spPr>
      </p:pic>
      <p:sp>
        <p:nvSpPr>
          <p:cNvPr id="3" name="직사각형 2">
            <a:extLst>
              <a:ext uri="{FF2B5EF4-FFF2-40B4-BE49-F238E27FC236}">
                <a16:creationId xmlns:a16="http://schemas.microsoft.com/office/drawing/2014/main" id="{1048A021-7705-32FE-ED68-E027A940BA37}"/>
              </a:ext>
            </a:extLst>
          </p:cNvPr>
          <p:cNvSpPr/>
          <p:nvPr/>
        </p:nvSpPr>
        <p:spPr>
          <a:xfrm>
            <a:off x="2481007" y="1308579"/>
            <a:ext cx="1383650" cy="162624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FAFAAF67-4545-0BAE-43D6-CC087320229B}"/>
              </a:ext>
            </a:extLst>
          </p:cNvPr>
          <p:cNvSpPr/>
          <p:nvPr/>
        </p:nvSpPr>
        <p:spPr>
          <a:xfrm>
            <a:off x="8456054" y="3164440"/>
            <a:ext cx="1509880" cy="217179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795BD774-35A6-655C-8030-98B94DEDD3C6}"/>
              </a:ext>
            </a:extLst>
          </p:cNvPr>
          <p:cNvPicPr>
            <a:picLocks noChangeAspect="1"/>
          </p:cNvPicPr>
          <p:nvPr/>
        </p:nvPicPr>
        <p:blipFill>
          <a:blip r:embed="rId9"/>
          <a:stretch>
            <a:fillRect/>
          </a:stretch>
        </p:blipFill>
        <p:spPr>
          <a:xfrm>
            <a:off x="1666511" y="3210285"/>
            <a:ext cx="2872847" cy="435280"/>
          </a:xfrm>
          <a:prstGeom prst="rect">
            <a:avLst/>
          </a:prstGeom>
        </p:spPr>
      </p:pic>
      <p:pic>
        <p:nvPicPr>
          <p:cNvPr id="14" name="그림 13">
            <a:extLst>
              <a:ext uri="{FF2B5EF4-FFF2-40B4-BE49-F238E27FC236}">
                <a16:creationId xmlns:a16="http://schemas.microsoft.com/office/drawing/2014/main" id="{B43BAF62-326C-833C-7FF6-760338102DB1}"/>
              </a:ext>
            </a:extLst>
          </p:cNvPr>
          <p:cNvPicPr>
            <a:picLocks noChangeAspect="1"/>
          </p:cNvPicPr>
          <p:nvPr/>
        </p:nvPicPr>
        <p:blipFill>
          <a:blip r:embed="rId10"/>
          <a:stretch>
            <a:fillRect/>
          </a:stretch>
        </p:blipFill>
        <p:spPr>
          <a:xfrm>
            <a:off x="837246" y="3612605"/>
            <a:ext cx="845514" cy="1872972"/>
          </a:xfrm>
          <a:prstGeom prst="rect">
            <a:avLst/>
          </a:prstGeom>
        </p:spPr>
      </p:pic>
      <p:pic>
        <p:nvPicPr>
          <p:cNvPr id="16" name="그림 15">
            <a:extLst>
              <a:ext uri="{FF2B5EF4-FFF2-40B4-BE49-F238E27FC236}">
                <a16:creationId xmlns:a16="http://schemas.microsoft.com/office/drawing/2014/main" id="{BAFA9F93-B710-9D91-9CA8-328431C4E943}"/>
              </a:ext>
            </a:extLst>
          </p:cNvPr>
          <p:cNvPicPr>
            <a:picLocks noChangeAspect="1"/>
          </p:cNvPicPr>
          <p:nvPr/>
        </p:nvPicPr>
        <p:blipFill rotWithShape="1">
          <a:blip r:embed="rId6"/>
          <a:srcRect r="51712"/>
          <a:stretch/>
        </p:blipFill>
        <p:spPr>
          <a:xfrm>
            <a:off x="837245" y="3205853"/>
            <a:ext cx="845515" cy="435280"/>
          </a:xfrm>
          <a:prstGeom prst="rect">
            <a:avLst/>
          </a:prstGeom>
        </p:spPr>
      </p:pic>
      <p:sp>
        <p:nvSpPr>
          <p:cNvPr id="19" name="직사각형 18">
            <a:extLst>
              <a:ext uri="{FF2B5EF4-FFF2-40B4-BE49-F238E27FC236}">
                <a16:creationId xmlns:a16="http://schemas.microsoft.com/office/drawing/2014/main" id="{7A8207ED-BBF5-B552-B4B5-50C23FB5B03F}"/>
              </a:ext>
            </a:extLst>
          </p:cNvPr>
          <p:cNvSpPr/>
          <p:nvPr/>
        </p:nvSpPr>
        <p:spPr>
          <a:xfrm>
            <a:off x="1610541" y="3164440"/>
            <a:ext cx="3002363" cy="2454159"/>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20" name="화살표: 아래쪽 19">
            <a:extLst>
              <a:ext uri="{FF2B5EF4-FFF2-40B4-BE49-F238E27FC236}">
                <a16:creationId xmlns:a16="http://schemas.microsoft.com/office/drawing/2014/main" id="{EF47AEA6-C47B-3085-3195-94E269AE13DD}"/>
              </a:ext>
            </a:extLst>
          </p:cNvPr>
          <p:cNvSpPr/>
          <p:nvPr/>
        </p:nvSpPr>
        <p:spPr>
          <a:xfrm>
            <a:off x="3333515" y="4283175"/>
            <a:ext cx="374414" cy="997195"/>
          </a:xfrm>
          <a:prstGeom prst="downArrow">
            <a:avLst/>
          </a:prstGeom>
          <a:solidFill>
            <a:srgbClr val="00B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665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9" grpId="0" animBg="1"/>
      <p:bldP spid="20"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2463</TotalTime>
  <Words>256</Words>
  <Application>Microsoft Office PowerPoint</Application>
  <PresentationFormat>와이드스크린</PresentationFormat>
  <Paragraphs>33</Paragraphs>
  <Slides>13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13</vt:i4>
      </vt:variant>
    </vt:vector>
  </HeadingPairs>
  <TitlesOfParts>
    <vt:vector size="17" baseType="lpstr">
      <vt:lpstr>gg sans</vt:lpstr>
      <vt:lpstr>맑은 고딕</vt:lpstr>
      <vt:lpstr>Arial</vt:lpstr>
      <vt:lpstr>Office 테마</vt:lpstr>
      <vt:lpstr>이지호 키우기 2차 발표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이지호 키우기 2차 발표</dc:title>
  <dc:creator>Kayden Lee</dc:creator>
  <cp:lastModifiedBy>YUHAN</cp:lastModifiedBy>
  <cp:revision>18</cp:revision>
  <dcterms:created xsi:type="dcterms:W3CDTF">2024-05-01T13:50:49Z</dcterms:created>
  <dcterms:modified xsi:type="dcterms:W3CDTF">2024-05-02T03:27:35Z</dcterms:modified>
</cp:coreProperties>
</file>